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21374100" cy="15113000"/>
  <p:notesSz cx="6858000" cy="9144000"/>
  <p:embeddedFontLst>
    <p:embeddedFont>
      <p:font typeface="Kelvinch" panose="020B0604020202020204" charset="0"/>
      <p:regular r:id="rId3"/>
    </p:embeddedFont>
    <p:embeddedFont>
      <p:font typeface="Kelvinch Italics" panose="020B0604020202020204" charset="0"/>
      <p:regular r:id="rId4"/>
    </p:embeddedFont>
    <p:embeddedFont>
      <p:font typeface="Noto Sans" panose="020B0502040504020204" pitchFamily="34" charset="0"/>
      <p:regular r:id="rId5"/>
      <p:bold r:id="rId6"/>
      <p:italic r:id="rId7"/>
      <p:boldItalic r:id="rId8"/>
    </p:embeddedFont>
    <p:embeddedFont>
      <p:font typeface="Noto Sans Italics"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50" d="100"/>
          <a:sy n="250" d="100"/>
        </p:scale>
        <p:origin x="180" y="-12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9DD"/>
        </a:solidFill>
        <a:effectLst/>
      </p:bgPr>
    </p:bg>
    <p:spTree>
      <p:nvGrpSpPr>
        <p:cNvPr id="1" name=""/>
        <p:cNvGrpSpPr/>
        <p:nvPr/>
      </p:nvGrpSpPr>
      <p:grpSpPr>
        <a:xfrm>
          <a:off x="0" y="0"/>
          <a:ext cx="0" cy="0"/>
          <a:chOff x="0" y="0"/>
          <a:chExt cx="0" cy="0"/>
        </a:xfrm>
      </p:grpSpPr>
      <p:sp>
        <p:nvSpPr>
          <p:cNvPr id="2" name="AutoShape 2"/>
          <p:cNvSpPr/>
          <p:nvPr/>
        </p:nvSpPr>
        <p:spPr>
          <a:xfrm>
            <a:off x="271455" y="170114"/>
            <a:ext cx="20790841" cy="4158584"/>
          </a:xfrm>
          <a:prstGeom prst="rect">
            <a:avLst/>
          </a:prstGeom>
          <a:solidFill>
            <a:srgbClr val="FFFFFF"/>
          </a:solidFill>
        </p:spPr>
        <p:txBody>
          <a:bodyPr/>
          <a:lstStyle/>
          <a:p>
            <a:endParaRPr lang="el-GR" dirty="0"/>
          </a:p>
        </p:txBody>
      </p:sp>
      <p:sp>
        <p:nvSpPr>
          <p:cNvPr id="3" name="AutoShape 3"/>
          <p:cNvSpPr/>
          <p:nvPr/>
        </p:nvSpPr>
        <p:spPr>
          <a:xfrm>
            <a:off x="271455" y="4311197"/>
            <a:ext cx="20806090" cy="0"/>
          </a:xfrm>
          <a:prstGeom prst="line">
            <a:avLst/>
          </a:prstGeom>
          <a:ln w="19050" cap="flat">
            <a:solidFill>
              <a:srgbClr val="AFADAB"/>
            </a:solidFill>
            <a:prstDash val="solid"/>
            <a:headEnd type="none" w="sm" len="sm"/>
            <a:tailEnd type="none" w="sm" len="sm"/>
          </a:ln>
        </p:spPr>
        <p:txBody>
          <a:bodyPr/>
          <a:lstStyle/>
          <a:p>
            <a:endParaRPr lang="es-ES"/>
          </a:p>
        </p:txBody>
      </p:sp>
      <p:sp>
        <p:nvSpPr>
          <p:cNvPr id="4" name="AutoShape 4"/>
          <p:cNvSpPr/>
          <p:nvPr/>
        </p:nvSpPr>
        <p:spPr>
          <a:xfrm>
            <a:off x="7331794" y="10172743"/>
            <a:ext cx="8417706" cy="5219214"/>
          </a:xfrm>
          <a:prstGeom prst="rect">
            <a:avLst/>
          </a:prstGeom>
          <a:solidFill>
            <a:srgbClr val="FFFFFF"/>
          </a:solidFill>
        </p:spPr>
        <p:txBody>
          <a:bodyPr/>
          <a:lstStyle/>
          <a:p>
            <a:endParaRPr lang="es-ES"/>
          </a:p>
        </p:txBody>
      </p:sp>
      <p:sp>
        <p:nvSpPr>
          <p:cNvPr id="5" name="AutoShape 5"/>
          <p:cNvSpPr/>
          <p:nvPr/>
        </p:nvSpPr>
        <p:spPr>
          <a:xfrm rot="5400000">
            <a:off x="1817234" y="9836695"/>
            <a:ext cx="11050995" cy="0"/>
          </a:xfrm>
          <a:prstGeom prst="line">
            <a:avLst/>
          </a:prstGeom>
          <a:ln w="19050" cap="flat">
            <a:solidFill>
              <a:srgbClr val="AFADAB"/>
            </a:solidFill>
            <a:prstDash val="solid"/>
            <a:headEnd type="none" w="sm" len="sm"/>
            <a:tailEnd type="none" w="sm" len="sm"/>
          </a:ln>
        </p:spPr>
        <p:txBody>
          <a:bodyPr/>
          <a:lstStyle/>
          <a:p>
            <a:endParaRPr lang="es-ES"/>
          </a:p>
        </p:txBody>
      </p:sp>
      <p:sp>
        <p:nvSpPr>
          <p:cNvPr id="6" name="AutoShape 6"/>
          <p:cNvSpPr/>
          <p:nvPr/>
        </p:nvSpPr>
        <p:spPr>
          <a:xfrm>
            <a:off x="12524371" y="4330885"/>
            <a:ext cx="8783" cy="5841061"/>
          </a:xfrm>
          <a:prstGeom prst="line">
            <a:avLst/>
          </a:prstGeom>
          <a:ln w="19050" cap="flat">
            <a:solidFill>
              <a:srgbClr val="AFADAB"/>
            </a:solidFill>
            <a:prstDash val="solid"/>
            <a:headEnd type="none" w="sm" len="sm"/>
            <a:tailEnd type="none" w="sm" len="sm"/>
          </a:ln>
        </p:spPr>
        <p:txBody>
          <a:bodyPr/>
          <a:lstStyle/>
          <a:p>
            <a:endParaRPr lang="es-ES"/>
          </a:p>
        </p:txBody>
      </p:sp>
      <p:sp>
        <p:nvSpPr>
          <p:cNvPr id="7" name="AutoShape 7"/>
          <p:cNvSpPr/>
          <p:nvPr/>
        </p:nvSpPr>
        <p:spPr>
          <a:xfrm rot="5400000">
            <a:off x="10251794" y="9817654"/>
            <a:ext cx="11012913" cy="0"/>
          </a:xfrm>
          <a:prstGeom prst="line">
            <a:avLst/>
          </a:prstGeom>
          <a:ln w="19050" cap="flat">
            <a:solidFill>
              <a:srgbClr val="AFADAB"/>
            </a:solidFill>
            <a:prstDash val="solid"/>
            <a:headEnd type="none" w="sm" len="sm"/>
            <a:tailEnd type="none" w="sm" len="sm"/>
          </a:ln>
        </p:spPr>
        <p:txBody>
          <a:bodyPr/>
          <a:lstStyle/>
          <a:p>
            <a:endParaRPr lang="es-ES"/>
          </a:p>
        </p:txBody>
      </p:sp>
      <p:sp>
        <p:nvSpPr>
          <p:cNvPr id="8" name="Freeform 8"/>
          <p:cNvSpPr/>
          <p:nvPr/>
        </p:nvSpPr>
        <p:spPr>
          <a:xfrm>
            <a:off x="3921143" y="13864686"/>
            <a:ext cx="3419607" cy="1255314"/>
          </a:xfrm>
          <a:custGeom>
            <a:avLst/>
            <a:gdLst/>
            <a:ahLst/>
            <a:cxnLst/>
            <a:rect l="l" t="t" r="r" b="b"/>
            <a:pathLst>
              <a:path w="3419607" h="1255314">
                <a:moveTo>
                  <a:pt x="0" y="0"/>
                </a:moveTo>
                <a:lnTo>
                  <a:pt x="3419607" y="0"/>
                </a:lnTo>
                <a:lnTo>
                  <a:pt x="3419607" y="1255314"/>
                </a:lnTo>
                <a:lnTo>
                  <a:pt x="0" y="1255314"/>
                </a:lnTo>
                <a:lnTo>
                  <a:pt x="0" y="0"/>
                </a:lnTo>
                <a:close/>
              </a:path>
            </a:pathLst>
          </a:custGeom>
          <a:blipFill>
            <a:blip r:embed="rId2">
              <a:alphaModFix amt="27000"/>
              <a:extLst>
                <a:ext uri="{96DAC541-7B7A-43D3-8B79-37D633B846F1}">
                  <asvg:svgBlip xmlns:asvg="http://schemas.microsoft.com/office/drawing/2016/SVG/main" r:embed="rId3"/>
                </a:ext>
              </a:extLst>
            </a:blip>
            <a:stretch>
              <a:fillRect r="-5156"/>
            </a:stretch>
          </a:blipFill>
        </p:spPr>
        <p:txBody>
          <a:bodyPr/>
          <a:lstStyle/>
          <a:p>
            <a:endParaRPr lang="es-ES"/>
          </a:p>
        </p:txBody>
      </p:sp>
      <p:sp>
        <p:nvSpPr>
          <p:cNvPr id="9" name="AutoShape 9"/>
          <p:cNvSpPr/>
          <p:nvPr/>
        </p:nvSpPr>
        <p:spPr>
          <a:xfrm rot="5400000">
            <a:off x="1831590" y="13218495"/>
            <a:ext cx="4211231" cy="0"/>
          </a:xfrm>
          <a:prstGeom prst="line">
            <a:avLst/>
          </a:prstGeom>
          <a:ln w="19050" cap="flat">
            <a:solidFill>
              <a:srgbClr val="AFADAB"/>
            </a:solidFill>
            <a:prstDash val="solid"/>
            <a:headEnd type="none" w="sm" len="sm"/>
            <a:tailEnd type="none" w="sm" len="sm"/>
          </a:ln>
        </p:spPr>
        <p:txBody>
          <a:bodyPr/>
          <a:lstStyle/>
          <a:p>
            <a:endParaRPr lang="es-ES"/>
          </a:p>
        </p:txBody>
      </p:sp>
      <p:sp>
        <p:nvSpPr>
          <p:cNvPr id="10" name="AutoShape 10"/>
          <p:cNvSpPr/>
          <p:nvPr/>
        </p:nvSpPr>
        <p:spPr>
          <a:xfrm>
            <a:off x="271455" y="11112879"/>
            <a:ext cx="7060339" cy="0"/>
          </a:xfrm>
          <a:prstGeom prst="line">
            <a:avLst/>
          </a:prstGeom>
          <a:ln w="19050" cap="flat">
            <a:solidFill>
              <a:srgbClr val="AFADAB"/>
            </a:solidFill>
            <a:prstDash val="solid"/>
            <a:headEnd type="none" w="sm" len="sm"/>
            <a:tailEnd type="none" w="sm" len="sm"/>
          </a:ln>
        </p:spPr>
        <p:txBody>
          <a:bodyPr/>
          <a:lstStyle/>
          <a:p>
            <a:endParaRPr lang="es-ES"/>
          </a:p>
        </p:txBody>
      </p:sp>
      <p:sp>
        <p:nvSpPr>
          <p:cNvPr id="11" name="AutoShape 11"/>
          <p:cNvSpPr/>
          <p:nvPr/>
        </p:nvSpPr>
        <p:spPr>
          <a:xfrm>
            <a:off x="3928456" y="13864686"/>
            <a:ext cx="3403338" cy="0"/>
          </a:xfrm>
          <a:prstGeom prst="line">
            <a:avLst/>
          </a:prstGeom>
          <a:ln w="19050" cap="flat">
            <a:solidFill>
              <a:srgbClr val="AFADAB"/>
            </a:solidFill>
            <a:prstDash val="solid"/>
            <a:headEnd type="none" w="sm" len="sm"/>
            <a:tailEnd type="none" w="sm" len="sm"/>
          </a:ln>
        </p:spPr>
        <p:txBody>
          <a:bodyPr/>
          <a:lstStyle/>
          <a:p>
            <a:endParaRPr lang="es-ES"/>
          </a:p>
        </p:txBody>
      </p:sp>
      <p:sp>
        <p:nvSpPr>
          <p:cNvPr id="12" name="AutoShape 12"/>
          <p:cNvSpPr/>
          <p:nvPr/>
        </p:nvSpPr>
        <p:spPr>
          <a:xfrm flipV="1">
            <a:off x="7296156" y="10034931"/>
            <a:ext cx="13792328" cy="137015"/>
          </a:xfrm>
          <a:prstGeom prst="line">
            <a:avLst/>
          </a:prstGeom>
          <a:ln w="19050" cap="flat">
            <a:solidFill>
              <a:srgbClr val="AFADAB"/>
            </a:solidFill>
            <a:prstDash val="solid"/>
            <a:headEnd type="none" w="sm" len="sm"/>
            <a:tailEnd type="none" w="sm" len="sm"/>
          </a:ln>
        </p:spPr>
        <p:txBody>
          <a:bodyPr/>
          <a:lstStyle/>
          <a:p>
            <a:endParaRPr lang="es-ES"/>
          </a:p>
        </p:txBody>
      </p:sp>
      <p:grpSp>
        <p:nvGrpSpPr>
          <p:cNvPr id="13" name="Group 13"/>
          <p:cNvGrpSpPr/>
          <p:nvPr/>
        </p:nvGrpSpPr>
        <p:grpSpPr>
          <a:xfrm>
            <a:off x="1230562" y="1659223"/>
            <a:ext cx="2954310" cy="1010251"/>
            <a:chOff x="0" y="11667"/>
            <a:chExt cx="3939081" cy="1347001"/>
          </a:xfrm>
        </p:grpSpPr>
        <p:sp>
          <p:nvSpPr>
            <p:cNvPr id="14" name="AutoShape 14"/>
            <p:cNvSpPr/>
            <p:nvPr/>
          </p:nvSpPr>
          <p:spPr>
            <a:xfrm>
              <a:off x="0" y="11667"/>
              <a:ext cx="3939081" cy="0"/>
            </a:xfrm>
            <a:prstGeom prst="line">
              <a:avLst/>
            </a:prstGeom>
            <a:ln w="23333" cap="flat">
              <a:solidFill>
                <a:srgbClr val="AFADAB"/>
              </a:solidFill>
              <a:prstDash val="solid"/>
              <a:headEnd type="none" w="sm" len="sm"/>
              <a:tailEnd type="none" w="sm" len="sm"/>
            </a:ln>
          </p:spPr>
          <p:txBody>
            <a:bodyPr/>
            <a:lstStyle/>
            <a:p>
              <a:endParaRPr lang="es-ES"/>
            </a:p>
          </p:txBody>
        </p:sp>
        <p:sp>
          <p:nvSpPr>
            <p:cNvPr id="15" name="AutoShape 15"/>
            <p:cNvSpPr/>
            <p:nvPr/>
          </p:nvSpPr>
          <p:spPr>
            <a:xfrm>
              <a:off x="0" y="695278"/>
              <a:ext cx="3939081" cy="0"/>
            </a:xfrm>
            <a:prstGeom prst="line">
              <a:avLst/>
            </a:prstGeom>
            <a:ln w="23333" cap="flat">
              <a:solidFill>
                <a:srgbClr val="AFADAB"/>
              </a:solidFill>
              <a:prstDash val="solid"/>
              <a:headEnd type="none" w="sm" len="sm"/>
              <a:tailEnd type="none" w="sm" len="sm"/>
            </a:ln>
          </p:spPr>
          <p:txBody>
            <a:bodyPr/>
            <a:lstStyle/>
            <a:p>
              <a:endParaRPr lang="es-ES"/>
            </a:p>
          </p:txBody>
        </p:sp>
        <p:sp>
          <p:nvSpPr>
            <p:cNvPr id="16" name="AutoShape 16"/>
            <p:cNvSpPr/>
            <p:nvPr/>
          </p:nvSpPr>
          <p:spPr>
            <a:xfrm>
              <a:off x="0" y="1358668"/>
              <a:ext cx="3939081" cy="0"/>
            </a:xfrm>
            <a:prstGeom prst="line">
              <a:avLst/>
            </a:prstGeom>
            <a:ln w="23333" cap="flat">
              <a:solidFill>
                <a:srgbClr val="AFADAB"/>
              </a:solidFill>
              <a:prstDash val="solid"/>
              <a:headEnd type="none" w="sm" len="sm"/>
              <a:tailEnd type="none" w="sm" len="sm"/>
            </a:ln>
          </p:spPr>
          <p:txBody>
            <a:bodyPr/>
            <a:lstStyle/>
            <a:p>
              <a:endParaRPr lang="es-ES"/>
            </a:p>
          </p:txBody>
        </p:sp>
        <p:sp>
          <p:nvSpPr>
            <p:cNvPr id="17" name="TextBox 17"/>
            <p:cNvSpPr txBox="1"/>
            <p:nvPr/>
          </p:nvSpPr>
          <p:spPr>
            <a:xfrm>
              <a:off x="5833" y="271023"/>
              <a:ext cx="3927414" cy="189453"/>
            </a:xfrm>
            <a:prstGeom prst="rect">
              <a:avLst/>
            </a:prstGeom>
          </p:spPr>
          <p:txBody>
            <a:bodyPr lIns="0" tIns="0" rIns="0" bIns="0" rtlCol="0" anchor="t">
              <a:spAutoFit/>
            </a:bodyPr>
            <a:lstStyle/>
            <a:p>
              <a:pPr marL="0" lvl="0" indent="0" algn="ctr">
                <a:lnSpc>
                  <a:spcPts val="1061"/>
                </a:lnSpc>
                <a:spcBef>
                  <a:spcPct val="0"/>
                </a:spcBef>
              </a:pPr>
              <a:r>
                <a:rPr lang="en-US" sz="1010" u="none" spc="40">
                  <a:solidFill>
                    <a:srgbClr val="3D3934"/>
                  </a:solidFill>
                  <a:latin typeface="Kelvinch"/>
                  <a:ea typeface="Kelvinch"/>
                  <a:cs typeface="Kelvinch"/>
                  <a:sym typeface="Kelvinch"/>
                </a:rPr>
                <a:t>AUTHOR</a:t>
              </a:r>
              <a:endParaRPr lang="en-US" sz="1010" u="none" spc="40" dirty="0">
                <a:solidFill>
                  <a:srgbClr val="3D3934"/>
                </a:solidFill>
                <a:latin typeface="Kelvinch"/>
                <a:ea typeface="Kelvinch"/>
                <a:cs typeface="Kelvinch"/>
                <a:sym typeface="Kelvinch"/>
              </a:endParaRPr>
            </a:p>
          </p:txBody>
        </p:sp>
        <p:sp>
          <p:nvSpPr>
            <p:cNvPr id="18" name="TextBox 18"/>
            <p:cNvSpPr txBox="1"/>
            <p:nvPr/>
          </p:nvSpPr>
          <p:spPr>
            <a:xfrm>
              <a:off x="8749" y="897484"/>
              <a:ext cx="3921581" cy="232884"/>
            </a:xfrm>
            <a:prstGeom prst="rect">
              <a:avLst/>
            </a:prstGeom>
          </p:spPr>
          <p:txBody>
            <a:bodyPr lIns="0" tIns="0" rIns="0" bIns="0" rtlCol="0" anchor="t">
              <a:spAutoFit/>
            </a:bodyPr>
            <a:lstStyle/>
            <a:p>
              <a:pPr marL="0" lvl="0" indent="0" algn="ctr">
                <a:lnSpc>
                  <a:spcPts val="1469"/>
                </a:lnSpc>
                <a:spcBef>
                  <a:spcPct val="0"/>
                </a:spcBef>
              </a:pPr>
              <a:r>
                <a:rPr lang="en-US" sz="918" i="1" spc="9">
                  <a:solidFill>
                    <a:srgbClr val="3D3934"/>
                  </a:solidFill>
                  <a:latin typeface="Noto Sans Italics"/>
                  <a:ea typeface="Noto Sans Italics"/>
                  <a:cs typeface="Noto Sans Italics"/>
                  <a:sym typeface="Noto Sans Italics"/>
                </a:rPr>
                <a:t>Androniki Pantelidou</a:t>
              </a:r>
              <a:endParaRPr lang="en-US" sz="918" i="1" spc="9" dirty="0">
                <a:solidFill>
                  <a:srgbClr val="3D3934"/>
                </a:solidFill>
                <a:latin typeface="Noto Sans Italics"/>
                <a:ea typeface="Noto Sans Italics"/>
                <a:cs typeface="Noto Sans Italics"/>
                <a:sym typeface="Noto Sans Italics"/>
              </a:endParaRPr>
            </a:p>
          </p:txBody>
        </p:sp>
      </p:grpSp>
      <p:grpSp>
        <p:nvGrpSpPr>
          <p:cNvPr id="19" name="Group 19"/>
          <p:cNvGrpSpPr/>
          <p:nvPr/>
        </p:nvGrpSpPr>
        <p:grpSpPr>
          <a:xfrm>
            <a:off x="17181627" y="1650473"/>
            <a:ext cx="2954310" cy="1027751"/>
            <a:chOff x="0" y="0"/>
            <a:chExt cx="3939081" cy="1370335"/>
          </a:xfrm>
        </p:grpSpPr>
        <p:sp>
          <p:nvSpPr>
            <p:cNvPr id="20" name="AutoShape 20"/>
            <p:cNvSpPr/>
            <p:nvPr/>
          </p:nvSpPr>
          <p:spPr>
            <a:xfrm>
              <a:off x="0" y="11667"/>
              <a:ext cx="3939081" cy="0"/>
            </a:xfrm>
            <a:prstGeom prst="line">
              <a:avLst/>
            </a:prstGeom>
            <a:ln w="23333" cap="flat">
              <a:solidFill>
                <a:srgbClr val="AFADAB"/>
              </a:solidFill>
              <a:prstDash val="solid"/>
              <a:headEnd type="none" w="sm" len="sm"/>
              <a:tailEnd type="none" w="sm" len="sm"/>
            </a:ln>
          </p:spPr>
          <p:txBody>
            <a:bodyPr/>
            <a:lstStyle/>
            <a:p>
              <a:endParaRPr lang="es-ES"/>
            </a:p>
          </p:txBody>
        </p:sp>
        <p:sp>
          <p:nvSpPr>
            <p:cNvPr id="21" name="AutoShape 21"/>
            <p:cNvSpPr/>
            <p:nvPr/>
          </p:nvSpPr>
          <p:spPr>
            <a:xfrm>
              <a:off x="0" y="695278"/>
              <a:ext cx="3939081" cy="0"/>
            </a:xfrm>
            <a:prstGeom prst="line">
              <a:avLst/>
            </a:prstGeom>
            <a:ln w="23333" cap="flat">
              <a:solidFill>
                <a:srgbClr val="AFADAB"/>
              </a:solidFill>
              <a:prstDash val="solid"/>
              <a:headEnd type="none" w="sm" len="sm"/>
              <a:tailEnd type="none" w="sm" len="sm"/>
            </a:ln>
          </p:spPr>
          <p:txBody>
            <a:bodyPr/>
            <a:lstStyle/>
            <a:p>
              <a:endParaRPr lang="es-ES"/>
            </a:p>
          </p:txBody>
        </p:sp>
        <p:sp>
          <p:nvSpPr>
            <p:cNvPr id="22" name="AutoShape 22"/>
            <p:cNvSpPr/>
            <p:nvPr/>
          </p:nvSpPr>
          <p:spPr>
            <a:xfrm>
              <a:off x="0" y="1358668"/>
              <a:ext cx="3939081" cy="0"/>
            </a:xfrm>
            <a:prstGeom prst="line">
              <a:avLst/>
            </a:prstGeom>
            <a:ln w="23333" cap="flat">
              <a:solidFill>
                <a:srgbClr val="AFADAB"/>
              </a:solidFill>
              <a:prstDash val="solid"/>
              <a:headEnd type="none" w="sm" len="sm"/>
              <a:tailEnd type="none" w="sm" len="sm"/>
            </a:ln>
          </p:spPr>
          <p:txBody>
            <a:bodyPr/>
            <a:lstStyle/>
            <a:p>
              <a:endParaRPr lang="es-ES"/>
            </a:p>
          </p:txBody>
        </p:sp>
        <p:sp>
          <p:nvSpPr>
            <p:cNvPr id="23" name="TextBox 23"/>
            <p:cNvSpPr txBox="1"/>
            <p:nvPr/>
          </p:nvSpPr>
          <p:spPr>
            <a:xfrm>
              <a:off x="5833" y="271023"/>
              <a:ext cx="3927414" cy="183950"/>
            </a:xfrm>
            <a:prstGeom prst="rect">
              <a:avLst/>
            </a:prstGeom>
          </p:spPr>
          <p:txBody>
            <a:bodyPr lIns="0" tIns="0" rIns="0" bIns="0" rtlCol="0" anchor="t">
              <a:spAutoFit/>
            </a:bodyPr>
            <a:lstStyle/>
            <a:p>
              <a:pPr marL="0" lvl="0" indent="0" algn="ctr">
                <a:lnSpc>
                  <a:spcPts val="1061"/>
                </a:lnSpc>
                <a:spcBef>
                  <a:spcPct val="0"/>
                </a:spcBef>
              </a:pPr>
              <a:r>
                <a:rPr lang="en-US" sz="1010" spc="40">
                  <a:solidFill>
                    <a:srgbClr val="3D3934"/>
                  </a:solidFill>
                  <a:latin typeface="Kelvinch"/>
                  <a:ea typeface="Kelvinch"/>
                  <a:cs typeface="Kelvinch"/>
                  <a:sym typeface="Kelvinch"/>
                </a:rPr>
                <a:t>AFFILIATIONS</a:t>
              </a:r>
            </a:p>
          </p:txBody>
        </p:sp>
        <p:sp>
          <p:nvSpPr>
            <p:cNvPr id="24" name="TextBox 24"/>
            <p:cNvSpPr txBox="1"/>
            <p:nvPr/>
          </p:nvSpPr>
          <p:spPr>
            <a:xfrm>
              <a:off x="8750" y="897484"/>
              <a:ext cx="3921581" cy="220878"/>
            </a:xfrm>
            <a:prstGeom prst="rect">
              <a:avLst/>
            </a:prstGeom>
          </p:spPr>
          <p:txBody>
            <a:bodyPr lIns="0" tIns="0" rIns="0" bIns="0" rtlCol="0" anchor="t">
              <a:spAutoFit/>
            </a:bodyPr>
            <a:lstStyle/>
            <a:p>
              <a:pPr marL="0" lvl="0" indent="0" algn="ctr">
                <a:lnSpc>
                  <a:spcPts val="1469"/>
                </a:lnSpc>
                <a:spcBef>
                  <a:spcPct val="0"/>
                </a:spcBef>
              </a:pPr>
              <a:r>
                <a:rPr lang="en-US" sz="918" i="1" spc="9">
                  <a:solidFill>
                    <a:srgbClr val="3D3934"/>
                  </a:solidFill>
                  <a:latin typeface="Noto Sans Italics"/>
                  <a:ea typeface="Noto Sans Italics"/>
                  <a:cs typeface="Noto Sans Italics"/>
                  <a:sym typeface="Noto Sans Italics"/>
                </a:rPr>
                <a:t>UNIVERSITY OF ALICANTE</a:t>
              </a:r>
            </a:p>
          </p:txBody>
        </p:sp>
      </p:grpSp>
      <p:sp>
        <p:nvSpPr>
          <p:cNvPr id="25" name="AutoShape 25"/>
          <p:cNvSpPr/>
          <p:nvPr/>
        </p:nvSpPr>
        <p:spPr>
          <a:xfrm>
            <a:off x="7977700" y="6689795"/>
            <a:ext cx="2088081" cy="1276509"/>
          </a:xfrm>
          <a:prstGeom prst="rect">
            <a:avLst/>
          </a:prstGeom>
          <a:solidFill>
            <a:srgbClr val="AFADAB">
              <a:alpha val="29804"/>
            </a:srgbClr>
          </a:solidFill>
        </p:spPr>
        <p:txBody>
          <a:bodyPr/>
          <a:lstStyle/>
          <a:p>
            <a:endParaRPr lang="es-ES"/>
          </a:p>
        </p:txBody>
      </p:sp>
      <p:grpSp>
        <p:nvGrpSpPr>
          <p:cNvPr id="26" name="Group 26"/>
          <p:cNvGrpSpPr/>
          <p:nvPr/>
        </p:nvGrpSpPr>
        <p:grpSpPr>
          <a:xfrm>
            <a:off x="4658288" y="562833"/>
            <a:ext cx="12067424" cy="3185532"/>
            <a:chOff x="0" y="0"/>
            <a:chExt cx="16089898" cy="4247375"/>
          </a:xfrm>
        </p:grpSpPr>
        <p:sp>
          <p:nvSpPr>
            <p:cNvPr id="27" name="TextBox 27"/>
            <p:cNvSpPr txBox="1"/>
            <p:nvPr/>
          </p:nvSpPr>
          <p:spPr>
            <a:xfrm>
              <a:off x="0" y="104775"/>
              <a:ext cx="16089898" cy="3488032"/>
            </a:xfrm>
            <a:prstGeom prst="rect">
              <a:avLst/>
            </a:prstGeom>
          </p:spPr>
          <p:txBody>
            <a:bodyPr lIns="0" tIns="0" rIns="0" bIns="0" rtlCol="0" anchor="t">
              <a:spAutoFit/>
            </a:bodyPr>
            <a:lstStyle/>
            <a:p>
              <a:pPr algn="ctr">
                <a:lnSpc>
                  <a:spcPts val="6771"/>
                </a:lnSpc>
              </a:pPr>
              <a:r>
                <a:rPr lang="en-US" sz="6449" spc="-128" dirty="0">
                  <a:solidFill>
                    <a:srgbClr val="3D3934"/>
                  </a:solidFill>
                  <a:latin typeface="Kelvinch"/>
                  <a:ea typeface="Kelvinch"/>
                  <a:cs typeface="Kelvinch"/>
                  <a:sym typeface="Kelvinch"/>
                </a:rPr>
                <a:t>Entrepreneurship Education in Primary Schools: Challenges, Obstacles, and Strategies</a:t>
              </a:r>
            </a:p>
          </p:txBody>
        </p:sp>
        <p:sp>
          <p:nvSpPr>
            <p:cNvPr id="28" name="TextBox 28"/>
            <p:cNvSpPr txBox="1"/>
            <p:nvPr/>
          </p:nvSpPr>
          <p:spPr>
            <a:xfrm>
              <a:off x="0" y="3856936"/>
              <a:ext cx="16089898" cy="390439"/>
            </a:xfrm>
            <a:prstGeom prst="rect">
              <a:avLst/>
            </a:prstGeom>
          </p:spPr>
          <p:txBody>
            <a:bodyPr lIns="0" tIns="0" rIns="0" bIns="0" rtlCol="0" anchor="t">
              <a:spAutoFit/>
            </a:bodyPr>
            <a:lstStyle/>
            <a:p>
              <a:pPr algn="ctr">
                <a:lnSpc>
                  <a:spcPts val="2388"/>
                </a:lnSpc>
              </a:pPr>
              <a:endParaRPr/>
            </a:p>
          </p:txBody>
        </p:sp>
      </p:grpSp>
      <p:grpSp>
        <p:nvGrpSpPr>
          <p:cNvPr id="29" name="Group 29"/>
          <p:cNvGrpSpPr/>
          <p:nvPr/>
        </p:nvGrpSpPr>
        <p:grpSpPr>
          <a:xfrm>
            <a:off x="460512" y="7748368"/>
            <a:ext cx="6442657" cy="3220861"/>
            <a:chOff x="0" y="0"/>
            <a:chExt cx="8590209" cy="4294481"/>
          </a:xfrm>
        </p:grpSpPr>
        <p:sp>
          <p:nvSpPr>
            <p:cNvPr id="30" name="TextBox 30"/>
            <p:cNvSpPr txBox="1"/>
            <p:nvPr/>
          </p:nvSpPr>
          <p:spPr>
            <a:xfrm>
              <a:off x="0" y="19050"/>
              <a:ext cx="8590209" cy="354283"/>
            </a:xfrm>
            <a:prstGeom prst="rect">
              <a:avLst/>
            </a:prstGeom>
          </p:spPr>
          <p:txBody>
            <a:bodyPr lIns="0" tIns="0" rIns="0" bIns="0" rtlCol="0" anchor="t">
              <a:spAutoFit/>
            </a:bodyPr>
            <a:lstStyle/>
            <a:p>
              <a:pPr marL="0" lvl="0" indent="0" algn="l">
                <a:lnSpc>
                  <a:spcPts val="1929"/>
                </a:lnSpc>
                <a:spcBef>
                  <a:spcPct val="0"/>
                </a:spcBef>
              </a:pPr>
              <a:r>
                <a:rPr lang="en-US" sz="1837" i="1" spc="73">
                  <a:solidFill>
                    <a:srgbClr val="3D3934"/>
                  </a:solidFill>
                  <a:latin typeface="Kelvinch Italics"/>
                  <a:ea typeface="Kelvinch Italics"/>
                  <a:cs typeface="Kelvinch Italics"/>
                  <a:sym typeface="Kelvinch Italics"/>
                </a:rPr>
                <a:t>01. </a:t>
              </a:r>
              <a:r>
                <a:rPr lang="en-US" sz="1837" i="1" u="none" spc="73">
                  <a:solidFill>
                    <a:srgbClr val="3D3934"/>
                  </a:solidFill>
                  <a:latin typeface="Kelvinch Italics"/>
                  <a:ea typeface="Kelvinch Italics"/>
                  <a:cs typeface="Kelvinch Italics"/>
                  <a:sym typeface="Kelvinch Italics"/>
                </a:rPr>
                <a:t>Introduction</a:t>
              </a:r>
            </a:p>
          </p:txBody>
        </p:sp>
        <p:sp>
          <p:nvSpPr>
            <p:cNvPr id="31" name="TextBox 31"/>
            <p:cNvSpPr txBox="1"/>
            <p:nvPr/>
          </p:nvSpPr>
          <p:spPr>
            <a:xfrm>
              <a:off x="0" y="621628"/>
              <a:ext cx="8590209" cy="3672853"/>
            </a:xfrm>
            <a:prstGeom prst="rect">
              <a:avLst/>
            </a:prstGeom>
          </p:spPr>
          <p:txBody>
            <a:bodyPr lIns="0" tIns="0" rIns="0" bIns="0" rtlCol="0" anchor="t">
              <a:spAutoFit/>
            </a:bodyPr>
            <a:lstStyle/>
            <a:p>
              <a:pPr marL="0" lvl="0" indent="0" algn="l">
                <a:lnSpc>
                  <a:spcPts val="1690"/>
                </a:lnSpc>
              </a:pPr>
              <a:r>
                <a:rPr lang="en-US" sz="1056" spc="10">
                  <a:solidFill>
                    <a:srgbClr val="3D3934"/>
                  </a:solidFill>
                  <a:latin typeface="Noto Sans"/>
                  <a:ea typeface="Noto Sans"/>
                  <a:cs typeface="Noto Sans"/>
                  <a:sym typeface="Noto Sans"/>
                </a:rPr>
                <a:t>U</a:t>
              </a:r>
              <a:r>
                <a:rPr lang="en-US" sz="1056" u="none" spc="10">
                  <a:solidFill>
                    <a:srgbClr val="3D3934"/>
                  </a:solidFill>
                  <a:latin typeface="Noto Sans"/>
                  <a:ea typeface="Noto Sans"/>
                  <a:cs typeface="Noto Sans"/>
                  <a:sym typeface="Noto Sans"/>
                </a:rPr>
                <a:t>sing entrepreneurship education in early schooling is an innovative way to help students learn skills such as creativity, autonomy, solving problems and taking initiative at a young age (De Lourdes Cárcamo-Solís et al., 2017). Unlike just focusing on starting new businesses, school entrepreneurship refers to different skills that can help people work productively, wisely and collectively in all sorts of social, learning or job situations (Bacigalupo et al., 2016).</a:t>
              </a:r>
            </a:p>
            <a:p>
              <a:pPr marL="0" lvl="0" indent="0" algn="l">
                <a:lnSpc>
                  <a:spcPts val="1690"/>
                </a:lnSpc>
              </a:pPr>
              <a:r>
                <a:rPr lang="en-US" sz="1056" u="none" spc="10">
                  <a:solidFill>
                    <a:srgbClr val="3D3934"/>
                  </a:solidFill>
                  <a:latin typeface="Noto Sans"/>
                  <a:ea typeface="Noto Sans"/>
                  <a:cs typeface="Noto Sans"/>
                  <a:sym typeface="Noto Sans"/>
                </a:rPr>
                <a:t>The EntreComp skills framework developed by the European Commission identifies fifteen entrepreneurial skills organized around three axes: identifying ideas and opportunities, mobilizing resources, and taking action (Bacigalupo et al., 2016). This model highlights the importance of introducing these skills early on in educational pathways.</a:t>
              </a:r>
            </a:p>
            <a:p>
              <a:pPr marL="0" lvl="0" indent="0" algn="l">
                <a:lnSpc>
                  <a:spcPts val="1690"/>
                </a:lnSpc>
              </a:pPr>
              <a:r>
                <a:rPr lang="en-US" sz="1056" u="none" spc="10">
                  <a:solidFill>
                    <a:srgbClr val="3D3934"/>
                  </a:solidFill>
                  <a:latin typeface="Noto Sans"/>
                  <a:ea typeface="Noto Sans"/>
                  <a:cs typeface="Noto Sans"/>
                  <a:sym typeface="Noto Sans"/>
                </a:rPr>
                <a:t>Starting to focus on entrepreneurship at an early stage benefits students' thinking, feelings and encourages them to be engaged in society, while also forming a climate of innovation (Hassi, 2016; Miço &amp; Cungu, 2023). At primary school, students learn to participate, add value and adapt nicely to the problems of the future.</a:t>
              </a:r>
            </a:p>
          </p:txBody>
        </p:sp>
      </p:grpSp>
      <p:grpSp>
        <p:nvGrpSpPr>
          <p:cNvPr id="32" name="Group 32"/>
          <p:cNvGrpSpPr/>
          <p:nvPr/>
        </p:nvGrpSpPr>
        <p:grpSpPr>
          <a:xfrm>
            <a:off x="632062" y="11748942"/>
            <a:ext cx="2831881" cy="2329496"/>
            <a:chOff x="0" y="0"/>
            <a:chExt cx="3775841" cy="3105994"/>
          </a:xfrm>
        </p:grpSpPr>
        <p:sp>
          <p:nvSpPr>
            <p:cNvPr id="33" name="TextBox 33"/>
            <p:cNvSpPr txBox="1"/>
            <p:nvPr/>
          </p:nvSpPr>
          <p:spPr>
            <a:xfrm>
              <a:off x="0" y="19050"/>
              <a:ext cx="3775841" cy="354283"/>
            </a:xfrm>
            <a:prstGeom prst="rect">
              <a:avLst/>
            </a:prstGeom>
          </p:spPr>
          <p:txBody>
            <a:bodyPr lIns="0" tIns="0" rIns="0" bIns="0" rtlCol="0" anchor="t">
              <a:spAutoFit/>
            </a:bodyPr>
            <a:lstStyle/>
            <a:p>
              <a:pPr marL="0" lvl="0" indent="0" algn="l">
                <a:lnSpc>
                  <a:spcPts val="1929"/>
                </a:lnSpc>
                <a:spcBef>
                  <a:spcPct val="0"/>
                </a:spcBef>
              </a:pPr>
              <a:r>
                <a:rPr lang="en-US" sz="1837" i="1" spc="73">
                  <a:solidFill>
                    <a:srgbClr val="3D3934"/>
                  </a:solidFill>
                  <a:latin typeface="Kelvinch Italics"/>
                  <a:ea typeface="Kelvinch Italics"/>
                  <a:cs typeface="Kelvinch Italics"/>
                  <a:sym typeface="Kelvinch Italics"/>
                </a:rPr>
                <a:t>02. Objective</a:t>
              </a:r>
            </a:p>
          </p:txBody>
        </p:sp>
        <p:sp>
          <p:nvSpPr>
            <p:cNvPr id="34" name="TextBox 34"/>
            <p:cNvSpPr txBox="1"/>
            <p:nvPr/>
          </p:nvSpPr>
          <p:spPr>
            <a:xfrm>
              <a:off x="16024" y="692278"/>
              <a:ext cx="3759817" cy="2413716"/>
            </a:xfrm>
            <a:prstGeom prst="rect">
              <a:avLst/>
            </a:prstGeom>
          </p:spPr>
          <p:txBody>
            <a:bodyPr lIns="0" tIns="0" rIns="0" bIns="0" rtlCol="0" anchor="t">
              <a:spAutoFit/>
            </a:bodyPr>
            <a:lstStyle/>
            <a:p>
              <a:pPr marL="0" lvl="0" indent="0" algn="ctr">
                <a:lnSpc>
                  <a:spcPts val="1807"/>
                </a:lnSpc>
              </a:pPr>
              <a:r>
                <a:rPr lang="en-US" sz="1291">
                  <a:solidFill>
                    <a:srgbClr val="3D3934"/>
                  </a:solidFill>
                  <a:latin typeface="Kelvinch"/>
                  <a:ea typeface="Kelvinch"/>
                  <a:cs typeface="Kelvinch"/>
                  <a:sym typeface="Kelvinch"/>
                </a:rPr>
                <a:t>To present a contextual bibliographical overview of the benefits, challenges, and implementation strategies of entrepreneurship education in primary schools, emphasizing its importance for developing key competencies from an early age.</a:t>
              </a:r>
            </a:p>
          </p:txBody>
        </p:sp>
      </p:grpSp>
      <p:grpSp>
        <p:nvGrpSpPr>
          <p:cNvPr id="35" name="Group 35"/>
          <p:cNvGrpSpPr/>
          <p:nvPr/>
        </p:nvGrpSpPr>
        <p:grpSpPr>
          <a:xfrm>
            <a:off x="4582406" y="11553598"/>
            <a:ext cx="2113713" cy="625098"/>
            <a:chOff x="0" y="0"/>
            <a:chExt cx="2818284" cy="833465"/>
          </a:xfrm>
        </p:grpSpPr>
        <p:sp>
          <p:nvSpPr>
            <p:cNvPr id="36" name="TextBox 36"/>
            <p:cNvSpPr txBox="1"/>
            <p:nvPr/>
          </p:nvSpPr>
          <p:spPr>
            <a:xfrm>
              <a:off x="0" y="9525"/>
              <a:ext cx="2818284" cy="177142"/>
            </a:xfrm>
            <a:prstGeom prst="rect">
              <a:avLst/>
            </a:prstGeom>
          </p:spPr>
          <p:txBody>
            <a:bodyPr lIns="0" tIns="0" rIns="0" bIns="0" rtlCol="0" anchor="t">
              <a:spAutoFit/>
            </a:bodyPr>
            <a:lstStyle/>
            <a:p>
              <a:pPr marL="0" lvl="0" indent="0" algn="l">
                <a:lnSpc>
                  <a:spcPts val="964"/>
                </a:lnSpc>
                <a:spcBef>
                  <a:spcPct val="0"/>
                </a:spcBef>
              </a:pPr>
              <a:r>
                <a:rPr lang="en-US" sz="918" i="1" spc="36">
                  <a:solidFill>
                    <a:srgbClr val="3D3934"/>
                  </a:solidFill>
                  <a:latin typeface="Kelvinch Italics"/>
                  <a:ea typeface="Kelvinch Italics"/>
                  <a:cs typeface="Kelvinch Italics"/>
                  <a:sym typeface="Kelvinch Italics"/>
                </a:rPr>
                <a:t>Related topic</a:t>
              </a:r>
            </a:p>
          </p:txBody>
        </p:sp>
        <p:sp>
          <p:nvSpPr>
            <p:cNvPr id="37" name="TextBox 37"/>
            <p:cNvSpPr txBox="1"/>
            <p:nvPr/>
          </p:nvSpPr>
          <p:spPr>
            <a:xfrm>
              <a:off x="0" y="408031"/>
              <a:ext cx="2818284" cy="425433"/>
            </a:xfrm>
            <a:prstGeom prst="rect">
              <a:avLst/>
            </a:prstGeom>
          </p:spPr>
          <p:txBody>
            <a:bodyPr lIns="0" tIns="0" rIns="0" bIns="0" rtlCol="0" anchor="t">
              <a:spAutoFit/>
            </a:bodyPr>
            <a:lstStyle/>
            <a:p>
              <a:pPr marL="0" lvl="0" indent="0" algn="l">
                <a:lnSpc>
                  <a:spcPts val="1322"/>
                </a:lnSpc>
              </a:pPr>
              <a:r>
                <a:rPr lang="en-US" sz="826" spc="8">
                  <a:solidFill>
                    <a:srgbClr val="3D3934"/>
                  </a:solidFill>
                  <a:latin typeface="Noto Sans"/>
                  <a:ea typeface="Noto Sans"/>
                  <a:cs typeface="Noto Sans"/>
                  <a:sym typeface="Noto Sans"/>
                </a:rPr>
                <a:t>Entrepreneurial Mindset in Early Education</a:t>
              </a:r>
            </a:p>
          </p:txBody>
        </p:sp>
      </p:grpSp>
      <p:grpSp>
        <p:nvGrpSpPr>
          <p:cNvPr id="38" name="Group 38"/>
          <p:cNvGrpSpPr/>
          <p:nvPr/>
        </p:nvGrpSpPr>
        <p:grpSpPr>
          <a:xfrm>
            <a:off x="7634042" y="4478209"/>
            <a:ext cx="4863478" cy="5413849"/>
            <a:chOff x="0" y="0"/>
            <a:chExt cx="6484637" cy="7218466"/>
          </a:xfrm>
        </p:grpSpPr>
        <p:sp>
          <p:nvSpPr>
            <p:cNvPr id="39" name="TextBox 39"/>
            <p:cNvSpPr txBox="1"/>
            <p:nvPr/>
          </p:nvSpPr>
          <p:spPr>
            <a:xfrm>
              <a:off x="0" y="19050"/>
              <a:ext cx="6484637" cy="299414"/>
            </a:xfrm>
            <a:prstGeom prst="rect">
              <a:avLst/>
            </a:prstGeom>
          </p:spPr>
          <p:txBody>
            <a:bodyPr lIns="0" tIns="0" rIns="0" bIns="0" rtlCol="0" anchor="t">
              <a:spAutoFit/>
            </a:bodyPr>
            <a:lstStyle/>
            <a:p>
              <a:pPr marL="0" lvl="0" indent="0" algn="l">
                <a:lnSpc>
                  <a:spcPts val="1717"/>
                </a:lnSpc>
                <a:spcBef>
                  <a:spcPct val="0"/>
                </a:spcBef>
              </a:pPr>
              <a:r>
                <a:rPr lang="en-US" sz="1635" i="1" spc="65">
                  <a:solidFill>
                    <a:srgbClr val="3D3934"/>
                  </a:solidFill>
                  <a:latin typeface="Kelvinch Italics"/>
                  <a:ea typeface="Kelvinch Italics"/>
                  <a:cs typeface="Kelvinch Italics"/>
                  <a:sym typeface="Kelvinch Italics"/>
                </a:rPr>
                <a:t>03.  Key Concepts and Theoretical Framework</a:t>
              </a:r>
            </a:p>
          </p:txBody>
        </p:sp>
        <p:sp>
          <p:nvSpPr>
            <p:cNvPr id="40" name="TextBox 40"/>
            <p:cNvSpPr txBox="1"/>
            <p:nvPr/>
          </p:nvSpPr>
          <p:spPr>
            <a:xfrm>
              <a:off x="0" y="556088"/>
              <a:ext cx="6484637" cy="6662378"/>
            </a:xfrm>
            <a:prstGeom prst="rect">
              <a:avLst/>
            </a:prstGeom>
          </p:spPr>
          <p:txBody>
            <a:bodyPr lIns="0" tIns="0" rIns="0" bIns="0" rtlCol="0" anchor="t">
              <a:spAutoFit/>
            </a:bodyPr>
            <a:lstStyle/>
            <a:p>
              <a:pPr marL="0" lvl="0" indent="0" algn="l">
                <a:lnSpc>
                  <a:spcPts val="1695"/>
                </a:lnSpc>
                <a:spcBef>
                  <a:spcPct val="0"/>
                </a:spcBef>
              </a:pPr>
              <a:r>
                <a:rPr lang="en-US" sz="1059" spc="10" dirty="0">
                  <a:solidFill>
                    <a:srgbClr val="3D3934"/>
                  </a:solidFill>
                  <a:latin typeface="Noto Sans"/>
                  <a:ea typeface="Noto Sans"/>
                  <a:cs typeface="Noto Sans"/>
                  <a:sym typeface="Noto Sans"/>
                </a:rPr>
                <a:t>Introducing entrepren</a:t>
              </a:r>
              <a:r>
                <a:rPr lang="en-US" sz="1059" u="none" spc="10" dirty="0">
                  <a:solidFill>
                    <a:srgbClr val="3D3934"/>
                  </a:solidFill>
                  <a:latin typeface="Noto Sans"/>
                  <a:ea typeface="Noto Sans"/>
                  <a:cs typeface="Noto Sans"/>
                  <a:sym typeface="Noto Sans"/>
                </a:rPr>
                <a:t>eurship from the beginning helps people think innovatively and improves their knowledge of the economy over the long run. Learners are expected to think of themselves as active participants in society and not just learners waiting to be informed (European Commission/EACEA/Eurydice, 2016). Making these early interventions a system-wide practice can help society adapt more easily and its economy stay active (Gibb, 2002).</a:t>
              </a:r>
            </a:p>
            <a:p>
              <a:pPr marL="0" lvl="0" indent="0" algn="l">
                <a:lnSpc>
                  <a:spcPts val="1695"/>
                </a:lnSpc>
                <a:spcBef>
                  <a:spcPct val="0"/>
                </a:spcBef>
              </a:pPr>
              <a:r>
                <a:rPr lang="en-US" sz="1059" u="none" spc="10" dirty="0">
                  <a:solidFill>
                    <a:srgbClr val="3D3934"/>
                  </a:solidFill>
                  <a:latin typeface="Noto Sans"/>
                  <a:ea typeface="Noto Sans"/>
                  <a:cs typeface="Noto Sans"/>
                  <a:sym typeface="Noto Sans"/>
                </a:rPr>
                <a:t>Entrepreneurship programs typically promote a mindset that helps children find opportunities, act independently and continue facing challenges (Gibb, 2002; De Lourdes </a:t>
              </a:r>
              <a:r>
                <a:rPr lang="en-US" sz="1059" u="none" spc="10" dirty="0" err="1">
                  <a:solidFill>
                    <a:srgbClr val="3D3934"/>
                  </a:solidFill>
                  <a:latin typeface="Noto Sans"/>
                  <a:ea typeface="Noto Sans"/>
                  <a:cs typeface="Noto Sans"/>
                  <a:sym typeface="Noto Sans"/>
                </a:rPr>
                <a:t>Cárcamo</a:t>
              </a:r>
              <a:r>
                <a:rPr lang="en-US" sz="1059" u="none" spc="10" dirty="0">
                  <a:solidFill>
                    <a:srgbClr val="3D3934"/>
                  </a:solidFill>
                  <a:latin typeface="Noto Sans"/>
                  <a:ea typeface="Noto Sans"/>
                  <a:cs typeface="Noto Sans"/>
                  <a:sym typeface="Noto Sans"/>
                </a:rPr>
                <a:t>-Solís et al., 2017). Within this area, entrepreneurship covers economic matters, creativity, innovation, confidence and adding value within various fields (Neck &amp; Greene, 2011). As a result, building an entrepreneurial mindset matches major skills such as flexibility, problem-solving and cooperating with others.</a:t>
              </a:r>
            </a:p>
            <a:p>
              <a:pPr marL="0" lvl="0" indent="0" algn="l">
                <a:lnSpc>
                  <a:spcPts val="1695"/>
                </a:lnSpc>
                <a:spcBef>
                  <a:spcPct val="0"/>
                </a:spcBef>
              </a:pPr>
              <a:r>
                <a:rPr lang="en-US" sz="1059" u="none" spc="10" dirty="0">
                  <a:solidFill>
                    <a:srgbClr val="3D3934"/>
                  </a:solidFill>
                  <a:latin typeface="Noto Sans"/>
                  <a:ea typeface="Noto Sans"/>
                  <a:cs typeface="Noto Sans"/>
                  <a:sym typeface="Noto Sans"/>
                </a:rPr>
                <a:t>Pedagogically, entrepreneurship education in early schooling aligns strongly with constructivist theory, which posits that learners build knowledge actively through experience and reflection (Browning et al., 2025). According to Kolb in 1984, experiential learning supports including entrepreneurship in education by focusing on real experiences, reflecting and experimenting again to perfect skills early in life.</a:t>
              </a:r>
            </a:p>
            <a:p>
              <a:pPr marL="0" lvl="0" indent="0" algn="l">
                <a:lnSpc>
                  <a:spcPts val="1695"/>
                </a:lnSpc>
                <a:spcBef>
                  <a:spcPct val="0"/>
                </a:spcBef>
              </a:pPr>
              <a:r>
                <a:rPr lang="en-US" sz="1059" u="none" spc="10" dirty="0">
                  <a:solidFill>
                    <a:srgbClr val="3D3934"/>
                  </a:solidFill>
                  <a:latin typeface="Noto Sans"/>
                  <a:ea typeface="Noto Sans"/>
                  <a:cs typeface="Noto Sans"/>
                  <a:sym typeface="Noto Sans"/>
                </a:rPr>
                <a:t>Underpinning policies and actions in the field is the European Commission’s </a:t>
              </a:r>
              <a:r>
                <a:rPr lang="en-US" sz="1059" u="none" spc="10" dirty="0" err="1">
                  <a:solidFill>
                    <a:srgbClr val="3D3934"/>
                  </a:solidFill>
                  <a:latin typeface="Noto Sans"/>
                  <a:ea typeface="Noto Sans"/>
                  <a:cs typeface="Noto Sans"/>
                  <a:sym typeface="Noto Sans"/>
                </a:rPr>
                <a:t>EntreComp</a:t>
              </a:r>
              <a:r>
                <a:rPr lang="en-US" sz="1059" u="none" spc="10" dirty="0">
                  <a:solidFill>
                    <a:srgbClr val="3D3934"/>
                  </a:solidFill>
                  <a:latin typeface="Noto Sans"/>
                  <a:ea typeface="Noto Sans"/>
                  <a:cs typeface="Noto Sans"/>
                  <a:sym typeface="Noto Sans"/>
                </a:rPr>
                <a:t> Framework which outlines 15 skills across three major areas: Generating Ideas and Seizing Opportunities, Managing Resources and Taking Action (</a:t>
              </a:r>
              <a:r>
                <a:rPr lang="en-US" sz="1059" u="none" spc="10" dirty="0" err="1">
                  <a:solidFill>
                    <a:srgbClr val="3D3934"/>
                  </a:solidFill>
                  <a:latin typeface="Noto Sans"/>
                  <a:ea typeface="Noto Sans"/>
                  <a:cs typeface="Noto Sans"/>
                  <a:sym typeface="Noto Sans"/>
                </a:rPr>
                <a:t>Bacigalupo</a:t>
              </a:r>
              <a:r>
                <a:rPr lang="en-US" sz="1059" u="none" spc="10" dirty="0">
                  <a:solidFill>
                    <a:srgbClr val="3D3934"/>
                  </a:solidFill>
                  <a:latin typeface="Noto Sans"/>
                  <a:ea typeface="Noto Sans"/>
                  <a:cs typeface="Noto Sans"/>
                  <a:sym typeface="Noto Sans"/>
                </a:rPr>
                <a:t> et al., 2016). </a:t>
              </a:r>
            </a:p>
          </p:txBody>
        </p:sp>
      </p:grpSp>
      <p:grpSp>
        <p:nvGrpSpPr>
          <p:cNvPr id="41" name="Group 41"/>
          <p:cNvGrpSpPr/>
          <p:nvPr/>
        </p:nvGrpSpPr>
        <p:grpSpPr>
          <a:xfrm>
            <a:off x="7634937" y="10355120"/>
            <a:ext cx="7831107" cy="4429375"/>
            <a:chOff x="0" y="0"/>
            <a:chExt cx="10441476" cy="5905833"/>
          </a:xfrm>
        </p:grpSpPr>
        <p:sp>
          <p:nvSpPr>
            <p:cNvPr id="42" name="TextBox 42"/>
            <p:cNvSpPr txBox="1"/>
            <p:nvPr/>
          </p:nvSpPr>
          <p:spPr>
            <a:xfrm>
              <a:off x="0" y="19050"/>
              <a:ext cx="10390387" cy="649678"/>
            </a:xfrm>
            <a:prstGeom prst="rect">
              <a:avLst/>
            </a:prstGeom>
          </p:spPr>
          <p:txBody>
            <a:bodyPr lIns="0" tIns="0" rIns="0" bIns="0" rtlCol="0" anchor="t">
              <a:spAutoFit/>
            </a:bodyPr>
            <a:lstStyle/>
            <a:p>
              <a:pPr marL="0" lvl="0" indent="0" algn="l">
                <a:lnSpc>
                  <a:spcPts val="1929"/>
                </a:lnSpc>
                <a:spcBef>
                  <a:spcPct val="0"/>
                </a:spcBef>
              </a:pPr>
              <a:r>
                <a:rPr lang="en-US" sz="1837" i="1" spc="73" dirty="0">
                  <a:solidFill>
                    <a:srgbClr val="3D3934"/>
                  </a:solidFill>
                  <a:latin typeface="Kelvinch Italics"/>
                  <a:ea typeface="Kelvinch Italics"/>
                  <a:cs typeface="Kelvinch Italics"/>
                  <a:sym typeface="Kelvinch Italics"/>
                </a:rPr>
                <a:t>05. Overcoming Barriers and </a:t>
              </a:r>
              <a:r>
                <a:rPr lang="en-US" sz="1837" i="1" u="none" spc="73" dirty="0">
                  <a:solidFill>
                    <a:srgbClr val="3D3934"/>
                  </a:solidFill>
                  <a:latin typeface="Kelvinch Italics"/>
                  <a:ea typeface="Kelvinch Italics"/>
                  <a:cs typeface="Kelvinch Italics"/>
                  <a:sym typeface="Kelvinch Italics"/>
                </a:rPr>
                <a:t>Advancing Strategies for Entrepreneurship Education in Primary Schools</a:t>
              </a:r>
            </a:p>
          </p:txBody>
        </p:sp>
        <p:sp>
          <p:nvSpPr>
            <p:cNvPr id="43" name="TextBox 43"/>
            <p:cNvSpPr txBox="1"/>
            <p:nvPr/>
          </p:nvSpPr>
          <p:spPr>
            <a:xfrm>
              <a:off x="0" y="919855"/>
              <a:ext cx="10441476" cy="4985978"/>
            </a:xfrm>
            <a:prstGeom prst="rect">
              <a:avLst/>
            </a:prstGeom>
          </p:spPr>
          <p:txBody>
            <a:bodyPr lIns="0" tIns="0" rIns="0" bIns="0" rtlCol="0" anchor="t">
              <a:spAutoFit/>
            </a:bodyPr>
            <a:lstStyle/>
            <a:p>
              <a:pPr marL="0" lvl="0" indent="0" algn="l">
                <a:lnSpc>
                  <a:spcPts val="1695"/>
                </a:lnSpc>
                <a:spcBef>
                  <a:spcPct val="0"/>
                </a:spcBef>
              </a:pPr>
              <a:r>
                <a:rPr lang="en-US" sz="1059" spc="10">
                  <a:solidFill>
                    <a:srgbClr val="3D3934"/>
                  </a:solidFill>
                  <a:latin typeface="Noto Sans"/>
                  <a:ea typeface="Noto Sans"/>
                  <a:cs typeface="Noto Sans"/>
                  <a:sym typeface="Noto Sans"/>
                </a:rPr>
                <a:t>There are m</a:t>
              </a:r>
              <a:r>
                <a:rPr lang="en-US" sz="1059" u="none" spc="10">
                  <a:solidFill>
                    <a:srgbClr val="3D3934"/>
                  </a:solidFill>
                  <a:latin typeface="Noto Sans"/>
                  <a:ea typeface="Noto Sans"/>
                  <a:cs typeface="Noto Sans"/>
                  <a:sym typeface="Noto Sans"/>
                </a:rPr>
                <a:t>any difficulties related to structure, teaching methods and cultural values that stand in the way of bringing entrepreneurship education into primary schools. Most of all, limited resources in the curriculum stand out as a big obstacle. A number of existing education systems already fill their curricula fully, making less space for new or mixed approaches to learning (European Commission/EACEA/Eurydice, 2016). </a:t>
              </a:r>
            </a:p>
            <a:p>
              <a:pPr marL="0" lvl="0" indent="0" algn="l">
                <a:lnSpc>
                  <a:spcPts val="1695"/>
                </a:lnSpc>
                <a:spcBef>
                  <a:spcPct val="0"/>
                </a:spcBef>
              </a:pPr>
              <a:r>
                <a:rPr lang="en-US" sz="1059" u="none" spc="10">
                  <a:solidFill>
                    <a:srgbClr val="3D3934"/>
                  </a:solidFill>
                  <a:latin typeface="Noto Sans"/>
                  <a:ea typeface="Noto Sans"/>
                  <a:cs typeface="Noto Sans"/>
                  <a:sym typeface="Noto Sans"/>
                </a:rPr>
                <a:t>The lack of teacher training is a critical barrier. Few primary school teachers have received specific training in teaching entrepreneurship or implementing active teaching methods, which limits their ability to effectively pass on these skills (Hassi, 2016; Miço &amp; Cungu, 2023).Because of limited resources and teaching methods, it is sometimes hard to design practical entrepreneurship activities (De Lourdes Cárcamo-Solís et al., 2017). Misconceptions about what entrepreneurship really is still exist. Often, entrepreneurial education is linked just to those who want to set up firms or is saved for more advanced students, so it fails to be taught in primary schools (Gibb, 2002).</a:t>
              </a:r>
            </a:p>
            <a:p>
              <a:pPr marL="0" lvl="0" indent="0" algn="l">
                <a:lnSpc>
                  <a:spcPts val="1695"/>
                </a:lnSpc>
                <a:spcBef>
                  <a:spcPct val="0"/>
                </a:spcBef>
              </a:pPr>
              <a:r>
                <a:rPr lang="en-US" sz="1059" u="none" spc="10">
                  <a:solidFill>
                    <a:srgbClr val="3D3934"/>
                  </a:solidFill>
                  <a:latin typeface="Noto Sans"/>
                  <a:ea typeface="Noto Sans"/>
                  <a:cs typeface="Noto Sans"/>
                  <a:sym typeface="Noto Sans"/>
                </a:rPr>
                <a:t>IBased on these new challenges, some good implementation strategies are now being used. Tackling projects and working on problems are effective methods for helping students build entrepreneurial abilities, since they can experience taking charge, learn from mistakes and cooperate with teams (De Lourdes Cárcamo-Solís et al., 2017). Adding topics from mathematics, language, the arts and social sciences to other subjects makes sure the value of entrepreneurship is present everywhere.</a:t>
              </a:r>
            </a:p>
            <a:p>
              <a:pPr marL="0" lvl="0" indent="0" algn="l">
                <a:lnSpc>
                  <a:spcPts val="1695"/>
                </a:lnSpc>
                <a:spcBef>
                  <a:spcPct val="0"/>
                </a:spcBef>
              </a:pPr>
              <a:r>
                <a:rPr lang="en-US" sz="1059" u="none" spc="10">
                  <a:solidFill>
                    <a:srgbClr val="3D3934"/>
                  </a:solidFill>
                  <a:latin typeface="Noto Sans"/>
                  <a:ea typeface="Noto Sans"/>
                  <a:cs typeface="Noto Sans"/>
                  <a:sym typeface="Noto Sans"/>
                </a:rPr>
                <a:t>The way the community gets involved makes learning easier to relate to and boosts the school environment (Hassi, 2016). Age-appropriate teaching tools, such as simulated markets in the classroom or entrepreneurial role-playing games, facilitate the acquisition of the concepts and skills defined by the EntreComp framework (Bacigalupo et al., 2016).</a:t>
              </a:r>
            </a:p>
          </p:txBody>
        </p:sp>
      </p:grpSp>
      <p:grpSp>
        <p:nvGrpSpPr>
          <p:cNvPr id="44" name="Group 44"/>
          <p:cNvGrpSpPr/>
          <p:nvPr/>
        </p:nvGrpSpPr>
        <p:grpSpPr>
          <a:xfrm>
            <a:off x="16196400" y="4655674"/>
            <a:ext cx="4881145" cy="4364106"/>
            <a:chOff x="0" y="0"/>
            <a:chExt cx="6508193" cy="5818808"/>
          </a:xfrm>
        </p:grpSpPr>
        <p:sp>
          <p:nvSpPr>
            <p:cNvPr id="45" name="TextBox 45"/>
            <p:cNvSpPr txBox="1"/>
            <p:nvPr/>
          </p:nvSpPr>
          <p:spPr>
            <a:xfrm>
              <a:off x="0" y="19050"/>
              <a:ext cx="6508193" cy="338647"/>
            </a:xfrm>
            <a:prstGeom prst="rect">
              <a:avLst/>
            </a:prstGeom>
          </p:spPr>
          <p:txBody>
            <a:bodyPr lIns="0" tIns="0" rIns="0" bIns="0" rtlCol="0" anchor="t">
              <a:spAutoFit/>
            </a:bodyPr>
            <a:lstStyle/>
            <a:p>
              <a:pPr marL="0" lvl="0" indent="0" algn="l">
                <a:lnSpc>
                  <a:spcPts val="1929"/>
                </a:lnSpc>
                <a:spcBef>
                  <a:spcPct val="0"/>
                </a:spcBef>
              </a:pPr>
              <a:r>
                <a:rPr lang="en-US" sz="1837" i="1" spc="73">
                  <a:solidFill>
                    <a:srgbClr val="3D3934"/>
                  </a:solidFill>
                  <a:latin typeface="Kelvinch Italics"/>
                  <a:ea typeface="Kelvinch Italics"/>
                  <a:cs typeface="Kelvinch Italics"/>
                  <a:sym typeface="Kelvinch Italics"/>
                </a:rPr>
                <a:t>06. Conclusion</a:t>
              </a:r>
            </a:p>
          </p:txBody>
        </p:sp>
        <p:sp>
          <p:nvSpPr>
            <p:cNvPr id="46" name="TextBox 46"/>
            <p:cNvSpPr txBox="1"/>
            <p:nvPr/>
          </p:nvSpPr>
          <p:spPr>
            <a:xfrm>
              <a:off x="0" y="608825"/>
              <a:ext cx="6508193" cy="5209983"/>
            </a:xfrm>
            <a:prstGeom prst="rect">
              <a:avLst/>
            </a:prstGeom>
          </p:spPr>
          <p:txBody>
            <a:bodyPr lIns="0" tIns="0" rIns="0" bIns="0" rtlCol="0" anchor="t">
              <a:spAutoFit/>
            </a:bodyPr>
            <a:lstStyle/>
            <a:p>
              <a:pPr algn="l">
                <a:lnSpc>
                  <a:spcPts val="1690"/>
                </a:lnSpc>
              </a:pPr>
              <a:r>
                <a:rPr lang="en-US" sz="1056" spc="10">
                  <a:solidFill>
                    <a:srgbClr val="3D3934"/>
                  </a:solidFill>
                  <a:latin typeface="Noto Sans"/>
                  <a:ea typeface="Noto Sans"/>
                  <a:cs typeface="Noto Sans"/>
                  <a:sym typeface="Noto Sans"/>
                </a:rPr>
                <a:t>The literature review highlights the strategic importance of entrepreneurship education starting in primary school. It promotes the development of cross-cutting skills such as creativity, critical thinking, cooperation, and resilience (De Lourdes Cárcamo-Solís et al., 2017; Bacigalupo et al., 2016). Despite the obstacles identified—rigid school curricula, insufficient teacher training, limited resources, and misperceptions—innovative teaching strategies, such as project-based learning and interdisciplinary integration, offer effective avenues for implementation (Hassi, 2016; Miço &amp; Cungu, 2023).</a:t>
              </a:r>
            </a:p>
            <a:p>
              <a:pPr algn="l">
                <a:lnSpc>
                  <a:spcPts val="1690"/>
                </a:lnSpc>
              </a:pPr>
              <a:r>
                <a:rPr lang="en-US" sz="1056" spc="10">
                  <a:solidFill>
                    <a:srgbClr val="3D3934"/>
                  </a:solidFill>
                  <a:latin typeface="Noto Sans"/>
                  <a:ea typeface="Noto Sans"/>
                  <a:cs typeface="Noto Sans"/>
                  <a:sym typeface="Noto Sans"/>
                </a:rPr>
                <a:t>For teachers, this implies a transformation of teaching practices to anchor entrepreneurship in meaningful activities that are appropriate for the age of the students. For policymakers, it is crucial to support initial and continuing teacher training, relax curriculum frameworks, and promote appropriate teaching resources.</a:t>
              </a:r>
            </a:p>
            <a:p>
              <a:pPr marL="0" lvl="0" indent="0" algn="l">
                <a:lnSpc>
                  <a:spcPts val="1690"/>
                </a:lnSpc>
                <a:spcBef>
                  <a:spcPct val="0"/>
                </a:spcBef>
              </a:pPr>
              <a:r>
                <a:rPr lang="en-US" sz="1056" spc="10">
                  <a:solidFill>
                    <a:srgbClr val="3D3934"/>
                  </a:solidFill>
                  <a:latin typeface="Noto Sans"/>
                  <a:ea typeface="Noto Sans"/>
                  <a:cs typeface="Noto Sans"/>
                  <a:sym typeface="Noto Sans"/>
                </a:rPr>
                <a:t>Researchers should keep studying the lasting consequences of this strategy and make assessment tools consistent with the EntreComp framework. Getting educational institutions, families and the community to work together is necessary to build an enduring entrepreneurial mentality in youth.</a:t>
              </a:r>
            </a:p>
          </p:txBody>
        </p:sp>
      </p:grpSp>
      <p:grpSp>
        <p:nvGrpSpPr>
          <p:cNvPr id="47" name="Group 47"/>
          <p:cNvGrpSpPr/>
          <p:nvPr/>
        </p:nvGrpSpPr>
        <p:grpSpPr>
          <a:xfrm>
            <a:off x="12669910" y="4478209"/>
            <a:ext cx="2942801" cy="4783336"/>
            <a:chOff x="0" y="0"/>
            <a:chExt cx="3923735" cy="6377782"/>
          </a:xfrm>
        </p:grpSpPr>
        <p:sp>
          <p:nvSpPr>
            <p:cNvPr id="48" name="TextBox 48"/>
            <p:cNvSpPr txBox="1"/>
            <p:nvPr/>
          </p:nvSpPr>
          <p:spPr>
            <a:xfrm>
              <a:off x="0" y="19050"/>
              <a:ext cx="3923735" cy="576329"/>
            </a:xfrm>
            <a:prstGeom prst="rect">
              <a:avLst/>
            </a:prstGeom>
          </p:spPr>
          <p:txBody>
            <a:bodyPr lIns="0" tIns="0" rIns="0" bIns="0" rtlCol="0" anchor="t">
              <a:spAutoFit/>
            </a:bodyPr>
            <a:lstStyle/>
            <a:p>
              <a:pPr marL="0" lvl="0" indent="0" algn="l">
                <a:lnSpc>
                  <a:spcPts val="1717"/>
                </a:lnSpc>
                <a:spcBef>
                  <a:spcPct val="0"/>
                </a:spcBef>
              </a:pPr>
              <a:r>
                <a:rPr lang="en-US" sz="1635" i="1" spc="65">
                  <a:solidFill>
                    <a:srgbClr val="3D3934"/>
                  </a:solidFill>
                  <a:latin typeface="Kelvinch Italics"/>
                  <a:ea typeface="Kelvinch Italics"/>
                  <a:cs typeface="Kelvinch Italics"/>
                  <a:sym typeface="Kelvinch Italics"/>
                </a:rPr>
                <a:t>04.  Benefits of Early Entrepreneurship Education</a:t>
              </a:r>
            </a:p>
          </p:txBody>
        </p:sp>
        <p:sp>
          <p:nvSpPr>
            <p:cNvPr id="49" name="TextBox 49"/>
            <p:cNvSpPr txBox="1"/>
            <p:nvPr/>
          </p:nvSpPr>
          <p:spPr>
            <a:xfrm>
              <a:off x="0" y="833004"/>
              <a:ext cx="3923735" cy="5544778"/>
            </a:xfrm>
            <a:prstGeom prst="rect">
              <a:avLst/>
            </a:prstGeom>
          </p:spPr>
          <p:txBody>
            <a:bodyPr lIns="0" tIns="0" rIns="0" bIns="0" rtlCol="0" anchor="t">
              <a:spAutoFit/>
            </a:bodyPr>
            <a:lstStyle/>
            <a:p>
              <a:pPr marL="0" lvl="0" indent="0" algn="l">
                <a:lnSpc>
                  <a:spcPts val="1695"/>
                </a:lnSpc>
                <a:spcBef>
                  <a:spcPct val="0"/>
                </a:spcBef>
              </a:pPr>
              <a:r>
                <a:rPr lang="en-US" sz="1059" spc="10">
                  <a:solidFill>
                    <a:srgbClr val="3D3934"/>
                  </a:solidFill>
                  <a:latin typeface="Noto Sans"/>
                  <a:ea typeface="Noto Sans"/>
                  <a:cs typeface="Noto Sans"/>
                  <a:sym typeface="Noto Sans"/>
                </a:rPr>
                <a:t>Entrepren</a:t>
              </a:r>
              <a:r>
                <a:rPr lang="en-US" sz="1059" u="none" spc="10">
                  <a:solidFill>
                    <a:srgbClr val="3D3934"/>
                  </a:solidFill>
                  <a:latin typeface="Noto Sans"/>
                  <a:ea typeface="Noto Sans"/>
                  <a:cs typeface="Noto Sans"/>
                  <a:sym typeface="Noto Sans"/>
                </a:rPr>
                <a:t>eurship education done early can boost mental, emotional and community abilities. It motivates learners to think creatively, critically and solve problems, since participants build solutions in meaningful challenges (De Lourdes Cárcamo-Solís et al., 2017). Doing these exercises helps people become more independent in their thought processes and better at evaluating both risks and opportunities needed for all forms of innovation (Miço &amp; Cungu, 2023).</a:t>
              </a:r>
            </a:p>
            <a:p>
              <a:pPr marL="0" lvl="0" indent="0" algn="l">
                <a:lnSpc>
                  <a:spcPts val="1695"/>
                </a:lnSpc>
                <a:spcBef>
                  <a:spcPct val="0"/>
                </a:spcBef>
              </a:pPr>
              <a:r>
                <a:rPr lang="en-US" sz="1059" u="none" spc="10">
                  <a:solidFill>
                    <a:srgbClr val="3D3934"/>
                  </a:solidFill>
                  <a:latin typeface="Noto Sans"/>
                  <a:ea typeface="Noto Sans"/>
                  <a:cs typeface="Noto Sans"/>
                  <a:sym typeface="Noto Sans"/>
                </a:rPr>
                <a:t>By participating in project work and getting quick feedback, learners gain resilience, learn to cooperate and build their confidence in themselves. The core values in the EntreComp structure point out that motivation and perseverance, plus collaboration with others, play the most important roles in becoming a successful entrepreneur (Bacigalupo et al., 2016).</a:t>
              </a:r>
            </a:p>
          </p:txBody>
        </p:sp>
      </p:grpSp>
      <p:grpSp>
        <p:nvGrpSpPr>
          <p:cNvPr id="50" name="Group 50"/>
          <p:cNvGrpSpPr/>
          <p:nvPr/>
        </p:nvGrpSpPr>
        <p:grpSpPr>
          <a:xfrm>
            <a:off x="460512" y="4478209"/>
            <a:ext cx="6442657" cy="1400861"/>
            <a:chOff x="0" y="0"/>
            <a:chExt cx="8590209" cy="1867814"/>
          </a:xfrm>
        </p:grpSpPr>
        <p:sp>
          <p:nvSpPr>
            <p:cNvPr id="51" name="TextBox 51"/>
            <p:cNvSpPr txBox="1"/>
            <p:nvPr/>
          </p:nvSpPr>
          <p:spPr>
            <a:xfrm>
              <a:off x="0" y="19050"/>
              <a:ext cx="8590209" cy="1357617"/>
            </a:xfrm>
            <a:prstGeom prst="rect">
              <a:avLst/>
            </a:prstGeom>
          </p:spPr>
          <p:txBody>
            <a:bodyPr lIns="0" tIns="0" rIns="0" bIns="0" rtlCol="0" anchor="t">
              <a:spAutoFit/>
            </a:bodyPr>
            <a:lstStyle/>
            <a:p>
              <a:pPr marL="0" lvl="0" indent="0" algn="l">
                <a:lnSpc>
                  <a:spcPts val="1929"/>
                </a:lnSpc>
                <a:spcBef>
                  <a:spcPct val="0"/>
                </a:spcBef>
              </a:pPr>
              <a:r>
                <a:rPr lang="en-US" sz="1837" i="1" spc="73">
                  <a:solidFill>
                    <a:srgbClr val="3D3934"/>
                  </a:solidFill>
                  <a:latin typeface="Kelvinch Italics"/>
                  <a:ea typeface="Kelvinch Italics"/>
                  <a:cs typeface="Kelvinch Italics"/>
                  <a:sym typeface="Kelvinch Italics"/>
                </a:rPr>
                <a:t>23th INTERNATIONAL SYMPOSIUM NEW TRENDS IN R+D+I IN LITERATURE, LANGUAGE, EDUCATION AND IST. FROM </a:t>
              </a:r>
              <a:r>
                <a:rPr lang="en-US" sz="1837" i="1" u="none" spc="73">
                  <a:solidFill>
                    <a:srgbClr val="3D3934"/>
                  </a:solidFill>
                  <a:latin typeface="Kelvinch Italics"/>
                  <a:ea typeface="Kelvinch Italics"/>
                  <a:cs typeface="Kelvinch Italics"/>
                  <a:sym typeface="Kelvinch Italics"/>
                </a:rPr>
                <a:t>INNOVATION TO CANON</a:t>
              </a:r>
            </a:p>
            <a:p>
              <a:pPr marL="0" lvl="0" indent="0" algn="l">
                <a:lnSpc>
                  <a:spcPts val="1929"/>
                </a:lnSpc>
                <a:spcBef>
                  <a:spcPct val="0"/>
                </a:spcBef>
              </a:pPr>
              <a:endParaRPr lang="en-US" sz="1837" i="1" u="none" spc="73">
                <a:solidFill>
                  <a:srgbClr val="3D3934"/>
                </a:solidFill>
                <a:latin typeface="Kelvinch Italics"/>
                <a:ea typeface="Kelvinch Italics"/>
                <a:cs typeface="Kelvinch Italics"/>
                <a:sym typeface="Kelvinch Italics"/>
              </a:endParaRPr>
            </a:p>
          </p:txBody>
        </p:sp>
        <p:sp>
          <p:nvSpPr>
            <p:cNvPr id="52" name="TextBox 52"/>
            <p:cNvSpPr txBox="1"/>
            <p:nvPr/>
          </p:nvSpPr>
          <p:spPr>
            <a:xfrm>
              <a:off x="0" y="1624961"/>
              <a:ext cx="8590209" cy="242853"/>
            </a:xfrm>
            <a:prstGeom prst="rect">
              <a:avLst/>
            </a:prstGeom>
          </p:spPr>
          <p:txBody>
            <a:bodyPr lIns="0" tIns="0" rIns="0" bIns="0" rtlCol="0" anchor="t">
              <a:spAutoFit/>
            </a:bodyPr>
            <a:lstStyle/>
            <a:p>
              <a:pPr marL="0" lvl="0" indent="0" algn="l">
                <a:lnSpc>
                  <a:spcPts val="1690"/>
                </a:lnSpc>
              </a:pPr>
              <a:endParaRPr/>
            </a:p>
          </p:txBody>
        </p:sp>
      </p:grpSp>
      <p:grpSp>
        <p:nvGrpSpPr>
          <p:cNvPr id="53" name="Group 53"/>
          <p:cNvGrpSpPr/>
          <p:nvPr/>
        </p:nvGrpSpPr>
        <p:grpSpPr>
          <a:xfrm>
            <a:off x="15927743" y="10342948"/>
            <a:ext cx="5302245" cy="4698575"/>
            <a:chOff x="0" y="0"/>
            <a:chExt cx="7069660" cy="6264766"/>
          </a:xfrm>
        </p:grpSpPr>
        <p:sp>
          <p:nvSpPr>
            <p:cNvPr id="54" name="TextBox 54"/>
            <p:cNvSpPr txBox="1"/>
            <p:nvPr/>
          </p:nvSpPr>
          <p:spPr>
            <a:xfrm>
              <a:off x="0" y="19050"/>
              <a:ext cx="7069660" cy="338647"/>
            </a:xfrm>
            <a:prstGeom prst="rect">
              <a:avLst/>
            </a:prstGeom>
          </p:spPr>
          <p:txBody>
            <a:bodyPr lIns="0" tIns="0" rIns="0" bIns="0" rtlCol="0" anchor="t">
              <a:spAutoFit/>
            </a:bodyPr>
            <a:lstStyle/>
            <a:p>
              <a:pPr marL="0" lvl="0" indent="0" algn="l">
                <a:lnSpc>
                  <a:spcPts val="1929"/>
                </a:lnSpc>
                <a:spcBef>
                  <a:spcPct val="0"/>
                </a:spcBef>
              </a:pPr>
              <a:r>
                <a:rPr lang="en-US" sz="1837" i="1" spc="73">
                  <a:solidFill>
                    <a:srgbClr val="3D3934"/>
                  </a:solidFill>
                  <a:latin typeface="Kelvinch Italics"/>
                  <a:ea typeface="Kelvinch Italics"/>
                  <a:cs typeface="Kelvinch Italics"/>
                  <a:sym typeface="Kelvinch Italics"/>
                </a:rPr>
                <a:t>07. References</a:t>
              </a:r>
            </a:p>
          </p:txBody>
        </p:sp>
        <p:sp>
          <p:nvSpPr>
            <p:cNvPr id="55" name="TextBox 55"/>
            <p:cNvSpPr txBox="1"/>
            <p:nvPr/>
          </p:nvSpPr>
          <p:spPr>
            <a:xfrm>
              <a:off x="0" y="608825"/>
              <a:ext cx="7069660" cy="5655942"/>
            </a:xfrm>
            <a:prstGeom prst="rect">
              <a:avLst/>
            </a:prstGeom>
          </p:spPr>
          <p:txBody>
            <a:bodyPr lIns="0" tIns="0" rIns="0" bIns="0" rtlCol="0" anchor="t">
              <a:spAutoFit/>
            </a:bodyPr>
            <a:lstStyle/>
            <a:p>
              <a:pPr algn="l">
                <a:lnSpc>
                  <a:spcPts val="1210"/>
                </a:lnSpc>
              </a:pPr>
              <a:r>
                <a:rPr lang="en-US" sz="756" spc="7">
                  <a:solidFill>
                    <a:srgbClr val="3D3934"/>
                  </a:solidFill>
                  <a:latin typeface="Noto Sans"/>
                  <a:ea typeface="Noto Sans"/>
                  <a:cs typeface="Noto Sans"/>
                  <a:sym typeface="Noto Sans"/>
                </a:rPr>
                <a:t>Bacigalupo, M., Kampylis, P., &amp; Van Den Brande, G. (2016).</a:t>
              </a:r>
              <a:r>
                <a:rPr lang="en-US" sz="756" i="1" spc="7">
                  <a:solidFill>
                    <a:srgbClr val="3D3934"/>
                  </a:solidFill>
                  <a:latin typeface="Noto Sans Italics"/>
                  <a:ea typeface="Noto Sans Italics"/>
                  <a:cs typeface="Noto Sans Italics"/>
                  <a:sym typeface="Noto Sans Italics"/>
                </a:rPr>
                <a:t> ENTREComp: The Entrepreneurship Competence Framework</a:t>
              </a:r>
              <a:r>
                <a:rPr lang="en-US" sz="756" spc="7">
                  <a:solidFill>
                    <a:srgbClr val="3D3934"/>
                  </a:solidFill>
                  <a:latin typeface="Noto Sans"/>
                  <a:ea typeface="Noto Sans"/>
                  <a:cs typeface="Noto Sans"/>
                  <a:sym typeface="Noto Sans"/>
                </a:rPr>
                <a:t>. European Commission. Retrieved May 21, 2025, from https://joint-research-centre.ec.europa.eu/entrecomp-entrepreneurship-competence-framework_en</a:t>
              </a:r>
            </a:p>
            <a:p>
              <a:pPr algn="l">
                <a:lnSpc>
                  <a:spcPts val="1210"/>
                </a:lnSpc>
              </a:pPr>
              <a:r>
                <a:rPr lang="en-US" sz="756" spc="7">
                  <a:solidFill>
                    <a:srgbClr val="3D3934"/>
                  </a:solidFill>
                  <a:latin typeface="Noto Sans"/>
                  <a:ea typeface="Noto Sans"/>
                  <a:cs typeface="Noto Sans"/>
                  <a:sym typeface="Noto Sans"/>
                </a:rPr>
                <a:t>Browning, Robert, Arnove, F, R., Swink, Lee, R., Ipfling, Heinz-Jürgen, Nakosteen, K, M., Graham, F, H., Marrou, Henri-Irénée, Thomas, Murray, R., Shimahara, Nobuo, Moumouni, . . . Zoraida, J. (2025, May 1). </a:t>
              </a:r>
              <a:r>
                <a:rPr lang="en-US" sz="756" i="1" spc="7">
                  <a:solidFill>
                    <a:srgbClr val="3D3934"/>
                  </a:solidFill>
                  <a:latin typeface="Noto Sans Italics"/>
                  <a:ea typeface="Noto Sans Italics"/>
                  <a:cs typeface="Noto Sans Italics"/>
                  <a:sym typeface="Noto Sans Italics"/>
                </a:rPr>
                <a:t>Education | Definition, Development, History, Types, &amp; Facts</a:t>
              </a:r>
              <a:r>
                <a:rPr lang="en-US" sz="756" spc="7">
                  <a:solidFill>
                    <a:srgbClr val="3D3934"/>
                  </a:solidFill>
                  <a:latin typeface="Noto Sans"/>
                  <a:ea typeface="Noto Sans"/>
                  <a:cs typeface="Noto Sans"/>
                  <a:sym typeface="Noto Sans"/>
                </a:rPr>
                <a:t>. Encyclopedia Britannica. Retrieved May 2, 2025, from https://www.britannica.com/topic/education/Europe-in-the-Middle-Ages</a:t>
              </a:r>
            </a:p>
            <a:p>
              <a:pPr algn="l">
                <a:lnSpc>
                  <a:spcPts val="1210"/>
                </a:lnSpc>
              </a:pPr>
              <a:r>
                <a:rPr lang="en-US" sz="756" spc="7">
                  <a:solidFill>
                    <a:srgbClr val="3D3934"/>
                  </a:solidFill>
                  <a:latin typeface="Noto Sans"/>
                  <a:ea typeface="Noto Sans"/>
                  <a:cs typeface="Noto Sans"/>
                  <a:sym typeface="Noto Sans"/>
                </a:rPr>
                <a:t>Daniel, N., &amp; Makdisi, G. (1984). The rise of colleges. institutions of learning in Islam and the West. </a:t>
              </a:r>
              <a:r>
                <a:rPr lang="en-US" sz="756" i="1" spc="7">
                  <a:solidFill>
                    <a:srgbClr val="3D3934"/>
                  </a:solidFill>
                  <a:latin typeface="Noto Sans Italics"/>
                  <a:ea typeface="Noto Sans Italics"/>
                  <a:cs typeface="Noto Sans Italics"/>
                  <a:sym typeface="Noto Sans Italics"/>
                </a:rPr>
                <a:t>Journal of the American Oriental Society</a:t>
              </a:r>
              <a:r>
                <a:rPr lang="en-US" sz="756" spc="7">
                  <a:solidFill>
                    <a:srgbClr val="3D3934"/>
                  </a:solidFill>
                  <a:latin typeface="Noto Sans"/>
                  <a:ea typeface="Noto Sans"/>
                  <a:cs typeface="Noto Sans"/>
                  <a:sym typeface="Noto Sans"/>
                </a:rPr>
                <a:t>, </a:t>
              </a:r>
              <a:r>
                <a:rPr lang="en-US" sz="756" i="1" spc="7">
                  <a:solidFill>
                    <a:srgbClr val="3D3934"/>
                  </a:solidFill>
                  <a:latin typeface="Noto Sans Italics"/>
                  <a:ea typeface="Noto Sans Italics"/>
                  <a:cs typeface="Noto Sans Italics"/>
                  <a:sym typeface="Noto Sans Italics"/>
                </a:rPr>
                <a:t>104</a:t>
              </a:r>
              <a:r>
                <a:rPr lang="en-US" sz="756" spc="7">
                  <a:solidFill>
                    <a:srgbClr val="3D3934"/>
                  </a:solidFill>
                  <a:latin typeface="Noto Sans"/>
                  <a:ea typeface="Noto Sans"/>
                  <a:cs typeface="Noto Sans"/>
                  <a:sym typeface="Noto Sans"/>
                </a:rPr>
                <a:t>(3), 586. https://doi.org/10.2307/601679</a:t>
              </a:r>
            </a:p>
            <a:p>
              <a:pPr algn="l">
                <a:lnSpc>
                  <a:spcPts val="1210"/>
                </a:lnSpc>
              </a:pPr>
              <a:r>
                <a:rPr lang="en-US" sz="756" spc="7">
                  <a:solidFill>
                    <a:srgbClr val="3D3934"/>
                  </a:solidFill>
                  <a:latin typeface="Noto Sans"/>
                  <a:ea typeface="Noto Sans"/>
                  <a:cs typeface="Noto Sans"/>
                  <a:sym typeface="Noto Sans"/>
                </a:rPr>
                <a:t>De Lourdes Cárcamo-Solís, M., Del Pilar Arroyo-López, M., Del Carmen Alvarez-Castañón, L., &amp; García-López, E. (2017). Developing entrepreneurship in primary schools. The Mexican experience of “My first enterprise: Entrepreneurship by playing.” </a:t>
              </a:r>
              <a:r>
                <a:rPr lang="en-US" sz="756" i="1" spc="7">
                  <a:solidFill>
                    <a:srgbClr val="3D3934"/>
                  </a:solidFill>
                  <a:latin typeface="Noto Sans Italics"/>
                  <a:ea typeface="Noto Sans Italics"/>
                  <a:cs typeface="Noto Sans Italics"/>
                  <a:sym typeface="Noto Sans Italics"/>
                </a:rPr>
                <a:t>Teaching and Teacher Education, 64</a:t>
              </a:r>
              <a:r>
                <a:rPr lang="en-US" sz="756" spc="7">
                  <a:solidFill>
                    <a:srgbClr val="3D3934"/>
                  </a:solidFill>
                  <a:latin typeface="Noto Sans"/>
                  <a:ea typeface="Noto Sans"/>
                  <a:cs typeface="Noto Sans"/>
                  <a:sym typeface="Noto Sans"/>
                </a:rPr>
                <a:t>, 291–304. https://doi.org/10.1016/j.tate.2017.02.013</a:t>
              </a:r>
            </a:p>
            <a:p>
              <a:pPr algn="l">
                <a:lnSpc>
                  <a:spcPts val="1210"/>
                </a:lnSpc>
              </a:pPr>
              <a:r>
                <a:rPr lang="en-US" sz="756" spc="7">
                  <a:solidFill>
                    <a:srgbClr val="3D3934"/>
                  </a:solidFill>
                  <a:latin typeface="Noto Sans"/>
                  <a:ea typeface="Noto Sans"/>
                  <a:cs typeface="Noto Sans"/>
                  <a:sym typeface="Noto Sans"/>
                </a:rPr>
                <a:t>Enhancing green career guidance systems for sustainable futures. (2024). In</a:t>
              </a:r>
              <a:r>
                <a:rPr lang="en-US" sz="756" i="1" spc="7">
                  <a:solidFill>
                    <a:srgbClr val="3D3934"/>
                  </a:solidFill>
                  <a:latin typeface="Noto Sans Italics"/>
                  <a:ea typeface="Noto Sans Italics"/>
                  <a:cs typeface="Noto Sans Italics"/>
                  <a:sym typeface="Noto Sans Italics"/>
                </a:rPr>
                <a:t> OECD Education Working Papers</a:t>
              </a:r>
              <a:r>
                <a:rPr lang="en-US" sz="756" spc="7">
                  <a:solidFill>
                    <a:srgbClr val="3D3934"/>
                  </a:solidFill>
                  <a:latin typeface="Noto Sans"/>
                  <a:ea typeface="Noto Sans"/>
                  <a:cs typeface="Noto Sans"/>
                  <a:sym typeface="Noto Sans"/>
                </a:rPr>
                <a:t>. https://doi.org/10.1787/e6ad2d9c-en</a:t>
              </a:r>
            </a:p>
            <a:p>
              <a:pPr algn="l">
                <a:lnSpc>
                  <a:spcPts val="1210"/>
                </a:lnSpc>
              </a:pPr>
              <a:r>
                <a:rPr lang="en-US" sz="756" spc="7">
                  <a:solidFill>
                    <a:srgbClr val="3D3934"/>
                  </a:solidFill>
                  <a:latin typeface="Noto Sans"/>
                  <a:ea typeface="Noto Sans"/>
                  <a:cs typeface="Noto Sans"/>
                  <a:sym typeface="Noto Sans"/>
                </a:rPr>
                <a:t>European Commission/EACEA/Eurydice. (2016). </a:t>
              </a:r>
              <a:r>
                <a:rPr lang="en-US" sz="756" i="1" spc="7">
                  <a:solidFill>
                    <a:srgbClr val="3D3934"/>
                  </a:solidFill>
                  <a:latin typeface="Noto Sans Italics"/>
                  <a:ea typeface="Noto Sans Italics"/>
                  <a:cs typeface="Noto Sans Italics"/>
                  <a:sym typeface="Noto Sans Italics"/>
                </a:rPr>
                <a:t>Entrepreneurship Education at school in Europe. Eurydice Report.</a:t>
              </a:r>
              <a:r>
                <a:rPr lang="en-US" sz="756" spc="7">
                  <a:solidFill>
                    <a:srgbClr val="3D3934"/>
                  </a:solidFill>
                  <a:latin typeface="Noto Sans"/>
                  <a:ea typeface="Noto Sans"/>
                  <a:cs typeface="Noto Sans"/>
                  <a:sym typeface="Noto Sans"/>
                </a:rPr>
                <a:t> Luxembourg: Publications Office of the European Union. https://doi.org/10.2797/301610</a:t>
              </a:r>
            </a:p>
            <a:p>
              <a:pPr algn="l">
                <a:lnSpc>
                  <a:spcPts val="1210"/>
                </a:lnSpc>
              </a:pPr>
              <a:r>
                <a:rPr lang="en-US" sz="756" spc="7">
                  <a:solidFill>
                    <a:srgbClr val="3D3934"/>
                  </a:solidFill>
                  <a:latin typeface="Noto Sans"/>
                  <a:ea typeface="Noto Sans"/>
                  <a:cs typeface="Noto Sans"/>
                  <a:sym typeface="Noto Sans"/>
                </a:rPr>
                <a:t>Gibb, A. (2002). Creating conducive environments for learning and entrepreneurship. </a:t>
              </a:r>
              <a:r>
                <a:rPr lang="en-US" sz="756" i="1" spc="7">
                  <a:solidFill>
                    <a:srgbClr val="3D3934"/>
                  </a:solidFill>
                  <a:latin typeface="Noto Sans Italics"/>
                  <a:ea typeface="Noto Sans Italics"/>
                  <a:cs typeface="Noto Sans Italics"/>
                  <a:sym typeface="Noto Sans Italics"/>
                </a:rPr>
                <a:t>Industry and Higher Education, 16</a:t>
              </a:r>
              <a:r>
                <a:rPr lang="en-US" sz="756" spc="7">
                  <a:solidFill>
                    <a:srgbClr val="3D3934"/>
                  </a:solidFill>
                  <a:latin typeface="Noto Sans"/>
                  <a:ea typeface="Noto Sans"/>
                  <a:cs typeface="Noto Sans"/>
                  <a:sym typeface="Noto Sans"/>
                </a:rPr>
                <a:t>(3), 135–148. https://doi.org/10.5367/000000002101296234</a:t>
              </a:r>
            </a:p>
            <a:p>
              <a:pPr algn="l">
                <a:lnSpc>
                  <a:spcPts val="1210"/>
                </a:lnSpc>
              </a:pPr>
              <a:r>
                <a:rPr lang="en-US" sz="756" spc="7">
                  <a:solidFill>
                    <a:srgbClr val="3D3934"/>
                  </a:solidFill>
                  <a:latin typeface="Noto Sans"/>
                  <a:ea typeface="Noto Sans"/>
                  <a:cs typeface="Noto Sans"/>
                  <a:sym typeface="Noto Sans"/>
                </a:rPr>
                <a:t>Hassi, A. (2016). Effectiveness of early entrepreneurship education at the primary school level: Evidence from a field research in Morocco. </a:t>
              </a:r>
              <a:r>
                <a:rPr lang="en-US" sz="756" i="1" spc="7">
                  <a:solidFill>
                    <a:srgbClr val="3D3934"/>
                  </a:solidFill>
                  <a:latin typeface="Noto Sans Italics"/>
                  <a:ea typeface="Noto Sans Italics"/>
                  <a:cs typeface="Noto Sans Italics"/>
                  <a:sym typeface="Noto Sans Italics"/>
                </a:rPr>
                <a:t>Citizenship Social and Economics Education, 15</a:t>
              </a:r>
              <a:r>
                <a:rPr lang="en-US" sz="756" spc="7">
                  <a:solidFill>
                    <a:srgbClr val="3D3934"/>
                  </a:solidFill>
                  <a:latin typeface="Noto Sans"/>
                  <a:ea typeface="Noto Sans"/>
                  <a:cs typeface="Noto Sans"/>
                  <a:sym typeface="Noto Sans"/>
                </a:rPr>
                <a:t>(2), 83–103. https://doi.org/10.1177/2047173416650448</a:t>
              </a:r>
            </a:p>
            <a:p>
              <a:pPr algn="l">
                <a:lnSpc>
                  <a:spcPts val="1210"/>
                </a:lnSpc>
              </a:pPr>
              <a:r>
                <a:rPr lang="en-US" sz="756" spc="7">
                  <a:solidFill>
                    <a:srgbClr val="3D3934"/>
                  </a:solidFill>
                  <a:latin typeface="Noto Sans"/>
                  <a:ea typeface="Noto Sans"/>
                  <a:cs typeface="Noto Sans"/>
                  <a:sym typeface="Noto Sans"/>
                </a:rPr>
                <a:t>Miço, H., &amp; Cungu, J. (2023). Entrepreneurship Education, a Challenging Learning Process towards Entrepreneurial Competence in Education. </a:t>
              </a:r>
              <a:r>
                <a:rPr lang="en-US" sz="756" i="1" spc="7">
                  <a:solidFill>
                    <a:srgbClr val="3D3934"/>
                  </a:solidFill>
                  <a:latin typeface="Noto Sans Italics"/>
                  <a:ea typeface="Noto Sans Italics"/>
                  <a:cs typeface="Noto Sans Italics"/>
                  <a:sym typeface="Noto Sans Italics"/>
                </a:rPr>
                <a:t>Administrative Sciences, 13(</a:t>
              </a:r>
              <a:r>
                <a:rPr lang="en-US" sz="756" spc="7">
                  <a:solidFill>
                    <a:srgbClr val="3D3934"/>
                  </a:solidFill>
                  <a:latin typeface="Noto Sans"/>
                  <a:ea typeface="Noto Sans"/>
                  <a:cs typeface="Noto Sans"/>
                  <a:sym typeface="Noto Sans"/>
                </a:rPr>
                <a:t>1), 22. https://doi.org/10.3390/admsci13010022</a:t>
              </a:r>
            </a:p>
            <a:p>
              <a:pPr algn="l">
                <a:lnSpc>
                  <a:spcPts val="1210"/>
                </a:lnSpc>
              </a:pPr>
              <a:r>
                <a:rPr lang="en-US" sz="756" spc="7">
                  <a:solidFill>
                    <a:srgbClr val="3D3934"/>
                  </a:solidFill>
                  <a:latin typeface="Noto Sans"/>
                  <a:ea typeface="Noto Sans"/>
                  <a:cs typeface="Noto Sans"/>
                  <a:sym typeface="Noto Sans"/>
                </a:rPr>
                <a:t>Percy, C., &amp; Hooley, T. (2023). Lessons for career guidance from return-on-investment analyses in complex education-related fields. </a:t>
              </a:r>
              <a:r>
                <a:rPr lang="en-US" sz="756" i="1" spc="7">
                  <a:solidFill>
                    <a:srgbClr val="3D3934"/>
                  </a:solidFill>
                  <a:latin typeface="Noto Sans Italics"/>
                  <a:ea typeface="Noto Sans Italics"/>
                  <a:cs typeface="Noto Sans Italics"/>
                  <a:sym typeface="Noto Sans Italics"/>
                </a:rPr>
                <a:t>British Journal of Guidance and Counselling, 52</a:t>
              </a:r>
              <a:r>
                <a:rPr lang="en-US" sz="756" spc="7">
                  <a:solidFill>
                    <a:srgbClr val="3D3934"/>
                  </a:solidFill>
                  <a:latin typeface="Noto Sans"/>
                  <a:ea typeface="Noto Sans"/>
                  <a:cs typeface="Noto Sans"/>
                  <a:sym typeface="Noto Sans"/>
                </a:rPr>
                <a:t>(3), 503–521. https://doi.org/10.1080/03069885.2023.2186372</a:t>
              </a:r>
            </a:p>
            <a:p>
              <a:pPr marL="0" lvl="0" indent="0" algn="l">
                <a:lnSpc>
                  <a:spcPts val="1210"/>
                </a:lnSpc>
                <a:spcBef>
                  <a:spcPct val="0"/>
                </a:spcBef>
              </a:pPr>
              <a:endParaRPr lang="en-US" sz="756" spc="7">
                <a:solidFill>
                  <a:srgbClr val="3D3934"/>
                </a:solidFill>
                <a:latin typeface="Noto Sans"/>
                <a:ea typeface="Noto Sans"/>
                <a:cs typeface="Noto Sans"/>
                <a:sym typeface="Noto Sans"/>
              </a:endParaRPr>
            </a:p>
          </p:txBody>
        </p:sp>
      </p:grpSp>
      <p:grpSp>
        <p:nvGrpSpPr>
          <p:cNvPr id="56" name="Group 56"/>
          <p:cNvGrpSpPr/>
          <p:nvPr/>
        </p:nvGrpSpPr>
        <p:grpSpPr>
          <a:xfrm>
            <a:off x="4574090" y="12601140"/>
            <a:ext cx="2113713" cy="1123848"/>
            <a:chOff x="0" y="0"/>
            <a:chExt cx="2818284" cy="1498465"/>
          </a:xfrm>
        </p:grpSpPr>
        <p:sp>
          <p:nvSpPr>
            <p:cNvPr id="57" name="TextBox 57"/>
            <p:cNvSpPr txBox="1"/>
            <p:nvPr/>
          </p:nvSpPr>
          <p:spPr>
            <a:xfrm>
              <a:off x="0" y="9525"/>
              <a:ext cx="2818284" cy="177142"/>
            </a:xfrm>
            <a:prstGeom prst="rect">
              <a:avLst/>
            </a:prstGeom>
          </p:spPr>
          <p:txBody>
            <a:bodyPr lIns="0" tIns="0" rIns="0" bIns="0" rtlCol="0" anchor="t">
              <a:spAutoFit/>
            </a:bodyPr>
            <a:lstStyle/>
            <a:p>
              <a:pPr marL="0" lvl="0" indent="0" algn="l">
                <a:lnSpc>
                  <a:spcPts val="964"/>
                </a:lnSpc>
                <a:spcBef>
                  <a:spcPct val="0"/>
                </a:spcBef>
              </a:pPr>
              <a:r>
                <a:rPr lang="en-US" sz="918" i="1" spc="36">
                  <a:solidFill>
                    <a:srgbClr val="3D3934"/>
                  </a:solidFill>
                  <a:latin typeface="Kelvinch Italics"/>
                  <a:ea typeface="Kelvinch Italics"/>
                  <a:cs typeface="Kelvinch Italics"/>
                  <a:sym typeface="Kelvinch Italics"/>
                </a:rPr>
                <a:t>Keywords</a:t>
              </a:r>
            </a:p>
          </p:txBody>
        </p:sp>
        <p:sp>
          <p:nvSpPr>
            <p:cNvPr id="58" name="TextBox 58"/>
            <p:cNvSpPr txBox="1"/>
            <p:nvPr/>
          </p:nvSpPr>
          <p:spPr>
            <a:xfrm>
              <a:off x="0" y="408031"/>
              <a:ext cx="2818284" cy="1090433"/>
            </a:xfrm>
            <a:prstGeom prst="rect">
              <a:avLst/>
            </a:prstGeom>
          </p:spPr>
          <p:txBody>
            <a:bodyPr lIns="0" tIns="0" rIns="0" bIns="0" rtlCol="0" anchor="t">
              <a:spAutoFit/>
            </a:bodyPr>
            <a:lstStyle/>
            <a:p>
              <a:pPr algn="l">
                <a:lnSpc>
                  <a:spcPts val="1322"/>
                </a:lnSpc>
              </a:pPr>
              <a:r>
                <a:rPr lang="en-US" sz="826" spc="8">
                  <a:solidFill>
                    <a:srgbClr val="3D3934"/>
                  </a:solidFill>
                  <a:latin typeface="Noto Sans"/>
                  <a:ea typeface="Noto Sans"/>
                  <a:cs typeface="Noto Sans"/>
                  <a:sym typeface="Noto Sans"/>
                </a:rPr>
                <a:t>Entrepreneurship Education</a:t>
              </a:r>
            </a:p>
            <a:p>
              <a:pPr algn="l">
                <a:lnSpc>
                  <a:spcPts val="1322"/>
                </a:lnSpc>
              </a:pPr>
              <a:r>
                <a:rPr lang="en-US" sz="826" spc="8">
                  <a:solidFill>
                    <a:srgbClr val="3D3934"/>
                  </a:solidFill>
                  <a:latin typeface="Noto Sans"/>
                  <a:ea typeface="Noto Sans"/>
                  <a:cs typeface="Noto Sans"/>
                  <a:sym typeface="Noto Sans"/>
                </a:rPr>
                <a:t>Primary School</a:t>
              </a:r>
            </a:p>
            <a:p>
              <a:pPr algn="l">
                <a:lnSpc>
                  <a:spcPts val="1322"/>
                </a:lnSpc>
              </a:pPr>
              <a:r>
                <a:rPr lang="en-US" sz="826" spc="8">
                  <a:solidFill>
                    <a:srgbClr val="3D3934"/>
                  </a:solidFill>
                  <a:latin typeface="Noto Sans"/>
                  <a:ea typeface="Noto Sans"/>
                  <a:cs typeface="Noto Sans"/>
                  <a:sym typeface="Noto Sans"/>
                </a:rPr>
                <a:t>Entrepreneurial Competencies</a:t>
              </a:r>
            </a:p>
            <a:p>
              <a:pPr algn="l">
                <a:lnSpc>
                  <a:spcPts val="1322"/>
                </a:lnSpc>
              </a:pPr>
              <a:r>
                <a:rPr lang="en-US" sz="826" spc="8">
                  <a:solidFill>
                    <a:srgbClr val="3D3934"/>
                  </a:solidFill>
                  <a:latin typeface="Noto Sans"/>
                  <a:ea typeface="Noto Sans"/>
                  <a:cs typeface="Noto Sans"/>
                  <a:sym typeface="Noto Sans"/>
                </a:rPr>
                <a:t>Active Learning</a:t>
              </a:r>
            </a:p>
            <a:p>
              <a:pPr marL="0" lvl="0" indent="0" algn="l">
                <a:lnSpc>
                  <a:spcPts val="1322"/>
                </a:lnSpc>
              </a:pPr>
              <a:r>
                <a:rPr lang="en-US" sz="826" spc="8">
                  <a:solidFill>
                    <a:srgbClr val="3D3934"/>
                  </a:solidFill>
                  <a:latin typeface="Noto Sans"/>
                  <a:ea typeface="Noto Sans"/>
                  <a:cs typeface="Noto Sans"/>
                  <a:sym typeface="Noto Sans"/>
                </a:rPr>
                <a:t>EntreComp Framework</a:t>
              </a:r>
            </a:p>
          </p:txBody>
        </p:sp>
      </p:grpSp>
      <p:grpSp>
        <p:nvGrpSpPr>
          <p:cNvPr id="59" name="Group 59"/>
          <p:cNvGrpSpPr/>
          <p:nvPr/>
        </p:nvGrpSpPr>
        <p:grpSpPr>
          <a:xfrm>
            <a:off x="461925" y="5574703"/>
            <a:ext cx="6442657" cy="1934611"/>
            <a:chOff x="0" y="0"/>
            <a:chExt cx="8590209" cy="2579481"/>
          </a:xfrm>
        </p:grpSpPr>
        <p:sp>
          <p:nvSpPr>
            <p:cNvPr id="60" name="TextBox 60"/>
            <p:cNvSpPr txBox="1"/>
            <p:nvPr/>
          </p:nvSpPr>
          <p:spPr>
            <a:xfrm>
              <a:off x="0" y="19050"/>
              <a:ext cx="8590209" cy="354283"/>
            </a:xfrm>
            <a:prstGeom prst="rect">
              <a:avLst/>
            </a:prstGeom>
          </p:spPr>
          <p:txBody>
            <a:bodyPr lIns="0" tIns="0" rIns="0" bIns="0" rtlCol="0" anchor="t">
              <a:spAutoFit/>
            </a:bodyPr>
            <a:lstStyle/>
            <a:p>
              <a:pPr marL="0" lvl="0" indent="0" algn="l">
                <a:lnSpc>
                  <a:spcPts val="1929"/>
                </a:lnSpc>
                <a:spcBef>
                  <a:spcPct val="0"/>
                </a:spcBef>
              </a:pPr>
              <a:r>
                <a:rPr lang="en-US" sz="1837" i="1" spc="73">
                  <a:solidFill>
                    <a:srgbClr val="3D3934"/>
                  </a:solidFill>
                  <a:latin typeface="Kelvinch Italics"/>
                  <a:ea typeface="Kelvinch Italics"/>
                  <a:cs typeface="Kelvinch Italics"/>
                  <a:sym typeface="Kelvinch Italics"/>
                </a:rPr>
                <a:t>Abstract</a:t>
              </a:r>
            </a:p>
          </p:txBody>
        </p:sp>
        <p:sp>
          <p:nvSpPr>
            <p:cNvPr id="61" name="TextBox 61"/>
            <p:cNvSpPr txBox="1"/>
            <p:nvPr/>
          </p:nvSpPr>
          <p:spPr>
            <a:xfrm>
              <a:off x="0" y="621628"/>
              <a:ext cx="8590209" cy="1957853"/>
            </a:xfrm>
            <a:prstGeom prst="rect">
              <a:avLst/>
            </a:prstGeom>
          </p:spPr>
          <p:txBody>
            <a:bodyPr lIns="0" tIns="0" rIns="0" bIns="0" rtlCol="0" anchor="t">
              <a:spAutoFit/>
            </a:bodyPr>
            <a:lstStyle/>
            <a:p>
              <a:pPr marL="0" lvl="0" indent="0" algn="l">
                <a:lnSpc>
                  <a:spcPts val="1690"/>
                </a:lnSpc>
              </a:pPr>
              <a:r>
                <a:rPr lang="en-US" sz="1056" spc="10">
                  <a:solidFill>
                    <a:srgbClr val="3D3934"/>
                  </a:solidFill>
                  <a:latin typeface="Noto Sans"/>
                  <a:ea typeface="Noto Sans"/>
                  <a:cs typeface="Noto Sans"/>
                  <a:sym typeface="Noto Sans"/>
                </a:rPr>
                <a:t>Th</a:t>
              </a:r>
              <a:r>
                <a:rPr lang="en-US" sz="1056" u="none" spc="10">
                  <a:solidFill>
                    <a:srgbClr val="3D3934"/>
                  </a:solidFill>
                  <a:latin typeface="Noto Sans"/>
                  <a:ea typeface="Noto Sans"/>
                  <a:cs typeface="Noto Sans"/>
                  <a:sym typeface="Noto Sans"/>
                </a:rPr>
                <a:t>e present bibliographic research explores the integration of entrepreneurship education in primary education. It examines the cognitive and socio-emotional benefits associated with the early development of entrepreneurial skills such as creativity, critical thinking, and cooperation. Despite obstacles such as rigid curricula, a lack of teacher training, and limited resources, innovative pedagogical approaches such as project-based learning and interdisciplinary integration offer effective solutions. Based on the EntreComp framework, this paper highlights the essential role of teachers and policymakers in promoting an entrepreneurial culture from an early age.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1807</Words>
  <Application>Microsoft Office PowerPoint</Application>
  <PresentationFormat>Personalizado</PresentationFormat>
  <Paragraphs>50</Paragraphs>
  <Slides>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Noto Sans Italics</vt:lpstr>
      <vt:lpstr>Kelvinch Italics</vt:lpstr>
      <vt:lpstr>Calibri</vt:lpstr>
      <vt:lpstr>Noto Sans</vt:lpstr>
      <vt:lpstr>Kelvinch</vt:lpstr>
      <vt:lpstr>Arial</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Androniko Panteliado</dc:title>
  <dc:creator>User 1</dc:creator>
  <cp:lastModifiedBy>Ramón Ruiz</cp:lastModifiedBy>
  <cp:revision>4</cp:revision>
  <dcterms:created xsi:type="dcterms:W3CDTF">2006-08-16T00:00:00Z</dcterms:created>
  <dcterms:modified xsi:type="dcterms:W3CDTF">2025-07-10T10:31:49Z</dcterms:modified>
  <dc:identifier>DAGoEp7pDzY</dc:identifier>
</cp:coreProperties>
</file>